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9" r:id="rId3"/>
    <p:sldId id="262" r:id="rId4"/>
    <p:sldId id="264" r:id="rId5"/>
    <p:sldId id="265" r:id="rId6"/>
    <p:sldId id="279" r:id="rId7"/>
    <p:sldId id="260" r:id="rId8"/>
    <p:sldId id="273" r:id="rId9"/>
    <p:sldId id="277" r:id="rId10"/>
    <p:sldId id="276" r:id="rId11"/>
    <p:sldId id="275" r:id="rId12"/>
    <p:sldId id="274" r:id="rId13"/>
    <p:sldId id="266" r:id="rId14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286"/>
    <p:restoredTop sz="94656"/>
  </p:normalViewPr>
  <p:slideViewPr>
    <p:cSldViewPr snapToGrid="0">
      <p:cViewPr varScale="1">
        <p:scale>
          <a:sx n="118" d="100"/>
          <a:sy n="118" d="100"/>
        </p:scale>
        <p:origin x="58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9F60F-F13B-1086-50C1-85D73CC0740F}"/>
              </a:ext>
            </a:extLst>
          </p:cNvPr>
          <p:cNvSpPr txBox="1"/>
          <p:nvPr/>
        </p:nvSpPr>
        <p:spPr>
          <a:xfrm>
            <a:off x="241825" y="635438"/>
            <a:ext cx="5684413" cy="893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Take some time to reflect on your intent, implementation and impact from last academic year to celebrate your wins but to also think about improvements for the year ahead.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You do not need to complete every box. Just record the information that is key to your school's priorities and areas of focus.</a:t>
            </a:r>
          </a:p>
          <a:p>
            <a:pPr>
              <a:lnSpc>
                <a:spcPct val="124000"/>
              </a:lnSpc>
            </a:pPr>
            <a:r>
              <a:rPr lang="en-US" sz="850" b="1" i="1" dirty="0"/>
              <a:t>Remember</a:t>
            </a:r>
            <a:r>
              <a:rPr lang="en-US" sz="850" i="1" dirty="0"/>
              <a:t> - Be clear about how you focused spending on key groups such as SEND, girls and disadvantaged pupils.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232409"/>
              </p:ext>
            </p:extLst>
          </p:nvPr>
        </p:nvGraphicFramePr>
        <p:xfrm>
          <a:off x="298297" y="1672070"/>
          <a:ext cx="5530128" cy="2527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Pop-up pool allowed children in Years 3+4 to have 10 high quality swimming lessons with fully qualified instructor. </a:t>
                      </a:r>
                    </a:p>
                    <a:p>
                      <a:endParaRPr lang="en-US" sz="700" i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700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SEND children had opportunities to have 1:1 swimming lessons with instructor in an environment they felt comfortable.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Length of pool meant children couldn’t swim full 25 meters in one go without turning.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i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Pop-up pool allowed children in Years 3+4 to have 10 high quality swimming lessons with fully qualified instructor. Children had opportunities to practice a range of strokes.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taught self-rescue skills.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Depth of the pool limited the ability to challenge more able pupils.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56A260E-BF05-0A5C-4E38-14F45B4DA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26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626826"/>
              </p:ext>
            </p:extLst>
          </p:nvPr>
        </p:nvGraphicFramePr>
        <p:xfrm>
          <a:off x="201820" y="631508"/>
          <a:ext cx="553012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staff have access to Enfield PE team gymnastics scheme which have clear lesson plans for teachers to cover.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CPD session with Fiona Hathaway to further increase teacher confidence delivering PE.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ELMS coaches delivering high quality PE alongside school staff.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Tottenham Hotspur foundation delivering PE sessions alongside class teachers.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have access to two PE sessions per week, daily mile, after-school clubs and lunchtime sport.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teams for football, tag rugby, hockey, netball, basketball, gymnastics, athletics and cross-country have given most children in KS2 an opportunity to play competitive sport for the school.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Links with local clubs have created opportunities for children to carry on participating outside of school hours.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Staffing issues taking children to events.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Transport issues to get to venues.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AC1E9C2-1C91-6BAC-5047-CE0493D42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182851"/>
              </p:ext>
            </p:extLst>
          </p:nvPr>
        </p:nvGraphicFramePr>
        <p:xfrm>
          <a:off x="304799" y="633397"/>
          <a:ext cx="5530128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  <a:endParaRPr lang="en-US" sz="7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sport teams have been successful in borough competitions.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Team pictures shared on schools social media pages.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Success in sport shared in collective worships (both teams and individual).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Opportunities to represent the school teams at external events.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New sports kit.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During winter, indoor spaces can be limited.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are taught a range of different sports in PE lessons, as well as gymnastics and dance units.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Girls teams have been entered into as many events/competitions as boys.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provided with training on how to support SEND children in PE lessons.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 competitive sporting events attended last year with the Enfield PE team. 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Transport/staffing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069431"/>
              </p:ext>
            </p:extLst>
          </p:nvPr>
        </p:nvGraphicFramePr>
        <p:xfrm>
          <a:off x="198783" y="684701"/>
          <a:ext cx="5723440" cy="3456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4389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68297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10377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41037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56191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621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To increase staff confidence, knowledge, and skills in teaching high-quality PE, particularly in gymnastics and dance.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800" dirty="0"/>
                        <a:t>To ensure consistent, high-quality teaching and learning across all year groups, enabling all pupils to flourish and make good progress in PE. Some staff have identified these areas as needing additional support.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800" dirty="0"/>
                        <a:t>1 – Increasing confidence, knowledge, and skills of all staff in teaching PE and sporting activities.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Staff confidence surveys (summer 2025) showed lower confidence in gymnastics and dance.</a:t>
                      </a:r>
                    </a:p>
                    <a:p>
                      <a:r>
                        <a:rPr lang="en-GB" sz="800" dirty="0"/>
                        <a:t>Lesson observations identified variable progression in skill development.</a:t>
                      </a:r>
                    </a:p>
                    <a:p>
                      <a:r>
                        <a:rPr lang="en-GB" sz="800" dirty="0"/>
                        <a:t>Staff expressed interest in further PE CPD through pupil voice and subject leader feedback.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621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To increase participation and engagement in physical activity, particularly for inactive girls and disadvantaged pupils.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Data and club attendance indicate lower participation rates for girls and disadvantaged pupils. Encouraging inclusive opportunities will support wellbeing, self-esteem, and equity in physical activity.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2 – Increasing engagement of all pupils in regular physical activity and sporting activities.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After-school club registers show lower attendance from girls (especially KS2) and disadvantaged pupils.</a:t>
                      </a:r>
                    </a:p>
                    <a:p>
                      <a:r>
                        <a:rPr lang="en-GB" sz="800" dirty="0"/>
                        <a:t>Pupil voice revealed some girls lack confidence in team games and prefer alternative activities.</a:t>
                      </a:r>
                    </a:p>
                    <a:p>
                      <a:r>
                        <a:rPr lang="en-GB" sz="800" dirty="0"/>
                        <a:t>National research highlights the positive impact of targeted programmes on engagement and wellbeing.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664814"/>
              </p:ext>
            </p:extLst>
          </p:nvPr>
        </p:nvGraphicFramePr>
        <p:xfrm>
          <a:off x="197588" y="644156"/>
          <a:ext cx="5724635" cy="3537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584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68297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215698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60505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46093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11258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To raise the profile of PE and school sport across the school, celebrating perseverance, teamwork, and personal growth.</a:t>
                      </a:r>
                      <a:endParaRPr lang="en-US" sz="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To ensure PE contributes to whole-school improvement and reinforces Christian values such as love, respect, and perseverance. Raising the profile increases motivation, engagement, and pride in physical activity.</a:t>
                      </a:r>
                      <a:endParaRPr lang="en-US" sz="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3 – Raising the profile of PE and sport across the school to support whole-school improvement.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PE outcomes link closely with the school’s Christian vision to help all children “shine like stars.”</a:t>
                      </a:r>
                    </a:p>
                    <a:p>
                      <a:r>
                        <a:rPr lang="en-GB" sz="700" dirty="0"/>
                        <a:t>Increased engagement observed during events when PE is celebrated (e.g. Sports Day, intra-house competitions).</a:t>
                      </a:r>
                    </a:p>
                    <a:p>
                      <a:r>
                        <a:rPr lang="en-GB" sz="700" dirty="0"/>
                        <a:t>Feedback from pupils and parents shows high levels of enjoyment when PE successes are shared.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05402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offer a broader and more inclusive range of sports and physical activities, ensuring equal access for all pupils including SEND and disadvantaged.</a:t>
                      </a:r>
                      <a:endParaRPr lang="en-US" sz="5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ensure all pupils discover enjoyment and success in physical activity, promoting inclusion and personal development. Some pupils currently have limited exposure to non-traditional sports or adaptive PE opportunities.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4 – Offering a broader and more equal experience of a range of sports and physical activities to all pupils.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SEND pupil feedback identified challenges accessing some traditional PE activities.</a:t>
                      </a:r>
                    </a:p>
                    <a:p>
                      <a:r>
                        <a:rPr lang="en-GB" sz="700" dirty="0"/>
                        <a:t>Limited variety in extra-curricular provision last year, with a focus on mainstream team sports.</a:t>
                      </a:r>
                    </a:p>
                    <a:p>
                      <a:r>
                        <a:rPr lang="en-GB" sz="700" dirty="0"/>
                        <a:t>Evidence shows engagement rises when pupils can choose from a wider range of activities.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99547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increase pupil participation in competitive sport, including inclusive and intra-school opportunities.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Competition helps develop resilience, teamwork, and respect — key elements of the school’s Christian values and PE vision. Currently, participation in competitive events is limited for younger pupils and less confident learners.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5 – Increasing participation in competitive sport.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School Games data shows limited entries for some year groups.</a:t>
                      </a:r>
                    </a:p>
                    <a:p>
                      <a:r>
                        <a:rPr lang="en-GB" sz="700" dirty="0"/>
                        <a:t>Pupils express enthusiasm for representing their house or school but lack regular opportunities.</a:t>
                      </a:r>
                    </a:p>
                    <a:p>
                      <a:r>
                        <a:rPr lang="en-GB" sz="700" dirty="0"/>
                        <a:t>Inter-house events in summer 2025 boosted engagement and should be built upon.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8495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241825" y="607518"/>
            <a:ext cx="5684413" cy="156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latin typeface="Calibri" panose="020F0502020204030204" pitchFamily="34" charset="0"/>
                <a:cs typeface="Calibri" panose="020F0502020204030204" pitchFamily="34" charset="0"/>
              </a:rPr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latin typeface="Calibri" panose="020F0502020204030204" pitchFamily="34" charset="0"/>
                <a:cs typeface="Calibri" panose="020F0502020204030204" pitchFamily="34" charset="0"/>
              </a:rPr>
              <a:t>Think about specific areas of need such as </a:t>
            </a:r>
            <a:r>
              <a:rPr lang="en-US" sz="850" b="1" dirty="0">
                <a:latin typeface="Calibri" panose="020F0502020204030204" pitchFamily="34" charset="0"/>
                <a:cs typeface="Calibri" panose="020F0502020204030204" pitchFamily="34" charset="0"/>
              </a:rPr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latin typeface="Calibri" panose="020F0502020204030204" pitchFamily="34" charset="0"/>
                <a:cs typeface="Calibri" panose="020F0502020204030204" pitchFamily="34" charset="0"/>
              </a:rPr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latin typeface="Calibri" panose="020F0502020204030204" pitchFamily="34" charset="0"/>
                <a:cs typeface="Calibri" panose="020F0502020204030204" pitchFamily="34" charset="0"/>
              </a:rPr>
              <a:t>Consider which of the 5 key areas improvements will be focusing on:</a:t>
            </a:r>
          </a:p>
          <a:p>
            <a:pPr>
              <a:lnSpc>
                <a:spcPct val="124000"/>
              </a:lnSpc>
            </a:pP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1. Increasing confidence, knowledge and skills of all staff in teaching PE and sporting activities </a:t>
            </a:r>
            <a:r>
              <a:rPr lang="en-US" sz="700" i="1" dirty="0" err="1">
                <a:latin typeface="Calibri" panose="020F0502020204030204" pitchFamily="34" charset="0"/>
                <a:cs typeface="Calibri" panose="020F0502020204030204" pitchFamily="34" charset="0"/>
              </a:rPr>
              <a:t>prioritising</a:t>
            </a: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 CPD and training where needed.</a:t>
            </a:r>
          </a:p>
          <a:p>
            <a:pPr>
              <a:lnSpc>
                <a:spcPct val="124000"/>
              </a:lnSpc>
            </a:pP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2. Increasing engagement of all pupils in regular physical activity and sporting activities</a:t>
            </a:r>
          </a:p>
          <a:p>
            <a:pPr>
              <a:lnSpc>
                <a:spcPct val="124000"/>
              </a:lnSpc>
            </a:pP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3. Raising the profile of PE and sport across the school, to support whole school improvement</a:t>
            </a:r>
          </a:p>
          <a:p>
            <a:pPr>
              <a:lnSpc>
                <a:spcPct val="124000"/>
              </a:lnSpc>
            </a:pP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4. Offer a broader and more equal experience of a range of sports and physical activities to all pupils and ensure equal access to sport for boys  and girls</a:t>
            </a:r>
          </a:p>
          <a:p>
            <a:pPr>
              <a:lnSpc>
                <a:spcPct val="124000"/>
              </a:lnSpc>
            </a:pPr>
            <a:r>
              <a:rPr lang="en-US" sz="700" i="1" dirty="0">
                <a:latin typeface="Calibri" panose="020F0502020204030204" pitchFamily="34" charset="0"/>
                <a:cs typeface="Calibri" panose="020F0502020204030204" pitchFamily="34" charset="0"/>
              </a:rPr>
              <a:t>5. 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316831"/>
              </p:ext>
            </p:extLst>
          </p:nvPr>
        </p:nvGraphicFramePr>
        <p:xfrm>
          <a:off x="315269" y="2272972"/>
          <a:ext cx="5530128" cy="1780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386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7B36-0064-E168-7038-3FC8704FB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2969350-C89D-DCEF-42F1-FBCB2DDD4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5C9E27-D120-FB0E-EDFD-E98BBC051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241360"/>
              </p:ext>
            </p:extLst>
          </p:nvPr>
        </p:nvGraphicFramePr>
        <p:xfrm>
          <a:off x="294842" y="839137"/>
          <a:ext cx="5530128" cy="2811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0114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2437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To increase staff confidence, knowledge, and skills in teaching high-quality PE, particularly in gymnastics and dance.</a:t>
                      </a:r>
                      <a:endParaRPr lang="en-US" sz="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 in new gymnastics scheme which will provide clearer plans for teachers and more progression for children.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CPD in PE led by Enfield PE team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Teachers more enthusiastic and confident to teach PE.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Higher quality PE lessons.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feedback, lesson observations.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£300 – split with St Andrew’s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C0CE318-2120-E324-9292-5A86D8597144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(2025/2026)</a:t>
            </a:r>
          </a:p>
        </p:txBody>
      </p:sp>
    </p:spTree>
    <p:extLst>
      <p:ext uri="{BB962C8B-B14F-4D97-AF65-F5344CB8AC3E}">
        <p14:creationId xmlns:p14="http://schemas.microsoft.com/office/powerpoint/2010/main" val="207046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9E3F4-B61C-457A-E840-C9EE07D9A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EA956D-2CFF-5B2C-CD1B-06FDF2099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56E3B-44E3-C739-9807-F5B3AC764123}"/>
              </a:ext>
            </a:extLst>
          </p:cNvPr>
          <p:cNvSpPr txBox="1"/>
          <p:nvPr/>
        </p:nvSpPr>
        <p:spPr>
          <a:xfrm>
            <a:off x="241825" y="208550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931EEE-F173-2C9E-A785-A1E6D92FD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710656"/>
              </p:ext>
            </p:extLst>
          </p:nvPr>
        </p:nvGraphicFramePr>
        <p:xfrm>
          <a:off x="294842" y="694098"/>
          <a:ext cx="5530128" cy="355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1096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2273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0913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increase participation and engagement in physical activity, particularly for inactive girls and disadvantaged pupils.</a:t>
                      </a:r>
                      <a:endParaRPr lang="en-US" sz="5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Introduce girl-focused clubs and competitions (e.g. girls’ football, dance, fitness).</a:t>
                      </a:r>
                    </a:p>
                    <a:p>
                      <a:r>
                        <a:rPr lang="en-GB" sz="800" dirty="0"/>
                        <a:t>Remove barriers by providing funded places for disadvantaged pupils.</a:t>
                      </a:r>
                    </a:p>
                    <a:p>
                      <a:r>
                        <a:rPr lang="en-GB" sz="800" dirty="0"/>
                        <a:t>Create a “Daily Move” / active breaks timetable across the school.</a:t>
                      </a:r>
                    </a:p>
                    <a:p>
                      <a:r>
                        <a:rPr lang="en-GB" sz="800" dirty="0"/>
                        <a:t>Develop Sports Leaders to set up inclusive playground activities.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Increased club participation from girls and disadvantaged pupils.</a:t>
                      </a:r>
                    </a:p>
                    <a:p>
                      <a:r>
                        <a:rPr lang="en-GB" sz="800" dirty="0"/>
                        <a:t>More children meeting 30 minutes of daily physical activity in school.</a:t>
                      </a:r>
                    </a:p>
                    <a:p>
                      <a:r>
                        <a:rPr lang="en-GB" sz="800" dirty="0"/>
                        <a:t>Greater confidence and enjoyment of physical activity among targeted groups.</a:t>
                      </a:r>
                    </a:p>
                    <a:p>
                      <a:r>
                        <a:rPr lang="en-GB" sz="800" dirty="0"/>
                        <a:t>Reduced disengagement during PE lessons.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£2000 staff cover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400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7B963-E288-A594-F73A-77BAB18F9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7EF1091-D9E8-F50F-C469-7DA3DEDEB3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EC24E5-DBE8-47EA-B1DE-D1192E89143D}"/>
              </a:ext>
            </a:extLst>
          </p:cNvPr>
          <p:cNvSpPr txBox="1"/>
          <p:nvPr/>
        </p:nvSpPr>
        <p:spPr>
          <a:xfrm>
            <a:off x="241825" y="208550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43063D-4996-8F50-39D2-9B3391C83F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85974"/>
              </p:ext>
            </p:extLst>
          </p:nvPr>
        </p:nvGraphicFramePr>
        <p:xfrm>
          <a:off x="294842" y="694098"/>
          <a:ext cx="5530128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1096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2273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0913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85085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73901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raise the profile of PE and school sport across the school, celebrating perseverance, teamwork, and personal growth.</a:t>
                      </a:r>
                      <a:endParaRPr lang="en-US" sz="5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Celebrate sporting achievements in assemblies, newsletters, and on display boards.</a:t>
                      </a:r>
                    </a:p>
                    <a:p>
                      <a:r>
                        <a:rPr lang="en-GB" sz="800" dirty="0"/>
                        <a:t>Embed Christian values (perseverance, respect, teamwork) into PE language and behaviour expectations.</a:t>
                      </a:r>
                    </a:p>
                    <a:p>
                      <a:r>
                        <a:rPr lang="en-GB" sz="800" dirty="0"/>
                        <a:t>Hold whole-school events (Sports Week, intra-house competitions).</a:t>
                      </a:r>
                    </a:p>
                    <a:p>
                      <a:r>
                        <a:rPr lang="en-GB" sz="800" dirty="0"/>
                        <a:t>Use social media and the school website to share PE success.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Greater pride and motivation around PE and sport.</a:t>
                      </a:r>
                    </a:p>
                    <a:p>
                      <a:r>
                        <a:rPr lang="en-GB" sz="800" dirty="0"/>
                        <a:t>Stronger links between PE behaviours and whole-school ethos.</a:t>
                      </a:r>
                    </a:p>
                    <a:p>
                      <a:r>
                        <a:rPr lang="en-GB" sz="800" dirty="0"/>
                        <a:t>Increased enthusiasm for participation across all year groups.</a:t>
                      </a:r>
                    </a:p>
                    <a:p>
                      <a:r>
                        <a:rPr lang="en-GB" sz="800" dirty="0"/>
                        <a:t>Improved pupil confidence and resilience.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Photos, newsletters, and social media posts.</a:t>
                      </a:r>
                    </a:p>
                    <a:p>
                      <a:r>
                        <a:rPr lang="en-GB" sz="800" dirty="0"/>
                        <a:t>Pupil and parent feedback.</a:t>
                      </a:r>
                    </a:p>
                    <a:p>
                      <a:r>
                        <a:rPr lang="en-GB" sz="800" dirty="0"/>
                        <a:t>Participation rates in events and competitions.</a:t>
                      </a:r>
                    </a:p>
                    <a:p>
                      <a:r>
                        <a:rPr lang="en-GB" sz="800" dirty="0"/>
                        <a:t>Behaviour and engagement in PE lessons noted through monitoring.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28508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21161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3864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94FA2-8340-0B2B-59CD-4A0DD8635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6ACC86A-8EFB-CC91-83DB-0351EA2D9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03C286-6601-B5F6-57C4-A0836621D28E}"/>
              </a:ext>
            </a:extLst>
          </p:cNvPr>
          <p:cNvSpPr txBox="1"/>
          <p:nvPr/>
        </p:nvSpPr>
        <p:spPr>
          <a:xfrm>
            <a:off x="241825" y="208550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B5C837B-7071-41C7-EAE1-2ED2A10D5D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080300"/>
              </p:ext>
            </p:extLst>
          </p:nvPr>
        </p:nvGraphicFramePr>
        <p:xfrm>
          <a:off x="294842" y="694098"/>
          <a:ext cx="5530128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1096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2273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0913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offer a broader and more inclusive range of sports and physical activities, ensuring equal access for all pupils including SEND and disadvantaged.</a:t>
                      </a:r>
                      <a:endParaRPr lang="en-US" sz="5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Introduce new and alternative activities (e.g. yoga, archery, orienteering, boccia).</a:t>
                      </a:r>
                    </a:p>
                    <a:p>
                      <a:r>
                        <a:rPr lang="en-GB" sz="800" dirty="0"/>
                        <a:t>Invest in inclusive PE equipment (e.g. larger balls, adapted resources).</a:t>
                      </a:r>
                    </a:p>
                    <a:p>
                      <a:r>
                        <a:rPr lang="en-GB" sz="800" dirty="0"/>
                        <a:t>Provide staff training on adaptive PE strategies for SEND pupils.</a:t>
                      </a:r>
                    </a:p>
                    <a:p>
                      <a:r>
                        <a:rPr lang="en-GB" sz="800" dirty="0"/>
                        <a:t>Ensure clubs offer varied activities appealing to boys, girls, SEND, and disadvantaged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More pupils finding an activity they enjoy and can succeed in.</a:t>
                      </a:r>
                    </a:p>
                    <a:p>
                      <a:r>
                        <a:rPr lang="en-GB" sz="800" dirty="0"/>
                        <a:t>Increased participation from SEND pupils.</a:t>
                      </a:r>
                    </a:p>
                    <a:p>
                      <a:r>
                        <a:rPr lang="en-GB" sz="800" dirty="0"/>
                        <a:t>More diverse club uptake rather than the same groups in traditional sports.</a:t>
                      </a:r>
                    </a:p>
                    <a:p>
                      <a:r>
                        <a:rPr lang="en-GB" sz="800" dirty="0"/>
                        <a:t>Improved confidence, behaviour, and engagement during PE.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Extra-curricular club registers.</a:t>
                      </a:r>
                    </a:p>
                    <a:p>
                      <a:r>
                        <a:rPr lang="en-GB" sz="800" dirty="0" err="1"/>
                        <a:t>SENCo</a:t>
                      </a:r>
                      <a:r>
                        <a:rPr lang="en-GB" sz="800" dirty="0"/>
                        <a:t> and pupil voice feedback.</a:t>
                      </a:r>
                    </a:p>
                    <a:p>
                      <a:r>
                        <a:rPr lang="en-GB" sz="800" dirty="0"/>
                        <a:t>Photographs and videos of new activities.</a:t>
                      </a:r>
                    </a:p>
                    <a:p>
                      <a:r>
                        <a:rPr lang="en-GB" sz="800" dirty="0"/>
                        <a:t>Lesson observation notes showing use of adapted equipment and strategies.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£2500 equipment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£1000 for new clubs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£1700 Lunchtime clubs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£2500 for joining PE Enfield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£170 gym maintenance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£2555 new watersports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6211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F2AFC-9A7C-DB8D-90BA-312A1E67F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6EA4D50-E9BD-B19E-DF26-D7A38A9C0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15927F-87F2-05EB-8DD1-359F1166BACC}"/>
              </a:ext>
            </a:extLst>
          </p:cNvPr>
          <p:cNvSpPr txBox="1"/>
          <p:nvPr/>
        </p:nvSpPr>
        <p:spPr>
          <a:xfrm>
            <a:off x="241825" y="208550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C2DE98-3E8B-8664-0AF1-4BC465269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045638"/>
              </p:ext>
            </p:extLst>
          </p:nvPr>
        </p:nvGraphicFramePr>
        <p:xfrm>
          <a:off x="294842" y="694098"/>
          <a:ext cx="5530128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33325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2406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185514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69090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64145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To increase pupil participation in competitive sport, including inclusive and intra-school opportunities.</a:t>
                      </a:r>
                      <a:endParaRPr lang="en-US" sz="5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Establish regular intra-house competitions each half term.</a:t>
                      </a:r>
                    </a:p>
                    <a:p>
                      <a:r>
                        <a:rPr lang="en-GB" sz="800" dirty="0"/>
                        <a:t>Enter more School Games and local partnership events.</a:t>
                      </a:r>
                    </a:p>
                    <a:p>
                      <a:r>
                        <a:rPr lang="en-GB" sz="800" dirty="0"/>
                        <a:t>Provide leadership/officiating roles for KS2 pupils.</a:t>
                      </a:r>
                    </a:p>
                    <a:p>
                      <a:r>
                        <a:rPr lang="en-GB" sz="800" dirty="0"/>
                        <a:t>Introduce inclusive competitions such as boccia, seated volleyball, or adapted athletics.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More pupils representing their house or school.</a:t>
                      </a:r>
                    </a:p>
                    <a:p>
                      <a:r>
                        <a:rPr lang="en-GB" sz="800" dirty="0"/>
                        <a:t>Increased confidence, teamwork, and resilience.</a:t>
                      </a:r>
                    </a:p>
                    <a:p>
                      <a:r>
                        <a:rPr lang="en-GB" sz="800" dirty="0"/>
                        <a:t>Competitive opportunities accessible for all abilities, not only the most able.</a:t>
                      </a:r>
                    </a:p>
                    <a:p>
                      <a:r>
                        <a:rPr lang="en-GB" sz="800" dirty="0"/>
                        <a:t>Stronger sense of community, sportsmanship, and school identity.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Competition attendance records (School Games, inter-house events).</a:t>
                      </a:r>
                    </a:p>
                    <a:p>
                      <a:r>
                        <a:rPr lang="en-GB" sz="800" dirty="0"/>
                        <a:t>Pupil voice on confidence and enjoyment.</a:t>
                      </a:r>
                    </a:p>
                    <a:p>
                      <a:r>
                        <a:rPr lang="en-GB" sz="800" dirty="0"/>
                        <a:t>Photos, certificates, and event results.</a:t>
                      </a:r>
                    </a:p>
                    <a:p>
                      <a:r>
                        <a:rPr lang="en-GB" sz="800" dirty="0"/>
                        <a:t>Leadership logs for KS2 officials and sports </a:t>
                      </a:r>
                      <a:r>
                        <a:rPr lang="en-GB" sz="800"/>
                        <a:t>leaders.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26909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14363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Dance Festival £300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0532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9847C-2B42-CB6E-A3A8-FBC53086D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80D0268-9FFC-E12D-3361-CE303B154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4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BAB802-43D4-8699-5757-2F1FE911345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39CA36D-C1F1-EC25-6FEA-2CE3AA0EF20F}"/>
              </a:ext>
            </a:extLst>
          </p:cNvPr>
          <p:cNvSpPr/>
          <p:nvPr/>
        </p:nvSpPr>
        <p:spPr>
          <a:xfrm>
            <a:off x="14658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0DCC7D-37B2-168B-8CF8-B93E9B7FE518}"/>
              </a:ext>
            </a:extLst>
          </p:cNvPr>
          <p:cNvSpPr txBox="1"/>
          <p:nvPr/>
        </p:nvSpPr>
        <p:spPr>
          <a:xfrm>
            <a:off x="-37709" y="172166"/>
            <a:ext cx="61872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page has been left blank for any notes or supporting information.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010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</TotalTime>
  <Words>2505</Words>
  <Application>Microsoft Office PowerPoint</Application>
  <PresentationFormat>Custom</PresentationFormat>
  <Paragraphs>366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Rock</dc:creator>
  <cp:lastModifiedBy>Mrs C Cresswell</cp:lastModifiedBy>
  <cp:revision>29</cp:revision>
  <dcterms:created xsi:type="dcterms:W3CDTF">2025-10-08T18:09:30Z</dcterms:created>
  <dcterms:modified xsi:type="dcterms:W3CDTF">2026-02-04T14:51:04Z</dcterms:modified>
</cp:coreProperties>
</file>