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259" r:id="rId3"/>
    <p:sldId id="285" r:id="rId4"/>
    <p:sldId id="264" r:id="rId5"/>
    <p:sldId id="283" r:id="rId6"/>
    <p:sldId id="268" r:id="rId7"/>
    <p:sldId id="260" r:id="rId8"/>
    <p:sldId id="270" r:id="rId9"/>
    <p:sldId id="288" r:id="rId10"/>
    <p:sldId id="286" r:id="rId11"/>
    <p:sldId id="287" r:id="rId12"/>
    <p:sldId id="289" r:id="rId13"/>
    <p:sldId id="290" r:id="rId14"/>
    <p:sldId id="275" r:id="rId15"/>
    <p:sldId id="280" r:id="rId16"/>
    <p:sldId id="281" r:id="rId17"/>
    <p:sldId id="279" r:id="rId18"/>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345A"/>
    <a:srgbClr val="E7E6E6"/>
    <a:srgbClr val="2D80A5"/>
    <a:srgbClr val="0070B5"/>
    <a:srgbClr val="4EAFB3"/>
    <a:srgbClr val="42628B"/>
    <a:srgbClr val="C608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94"/>
  </p:normalViewPr>
  <p:slideViewPr>
    <p:cSldViewPr snapToGrid="0" snapToObjects="1">
      <p:cViewPr varScale="1">
        <p:scale>
          <a:sx n="70" d="100"/>
          <a:sy n="70" d="100"/>
        </p:scale>
        <p:origin x="116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BD9C82-FD02-49EE-B44A-80EC2C6E2111}"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6F87EBE3-BCFA-4AEF-B916-7813011F416D}">
      <dgm:prSet phldrT="[Text]" phldr="0"/>
      <dgm:spPr>
        <a:solidFill>
          <a:srgbClr val="92D050"/>
        </a:solidFill>
      </dgm:spPr>
      <dgm:t>
        <a:bodyPr/>
        <a:lstStyle/>
        <a:p>
          <a:r>
            <a:rPr lang="en-GB" dirty="0"/>
            <a:t>Executive Headteacher</a:t>
          </a:r>
        </a:p>
        <a:p>
          <a:r>
            <a:rPr lang="en-GB" dirty="0"/>
            <a:t>The Saints Federation</a:t>
          </a:r>
        </a:p>
      </dgm:t>
    </dgm:pt>
    <dgm:pt modelId="{AC4B7CCF-0339-46F1-B1D6-58B44654EE73}" type="parTrans" cxnId="{E39FA134-442A-4084-885A-EB5A7F0D641F}">
      <dgm:prSet/>
      <dgm:spPr/>
      <dgm:t>
        <a:bodyPr/>
        <a:lstStyle/>
        <a:p>
          <a:endParaRPr lang="en-GB"/>
        </a:p>
      </dgm:t>
    </dgm:pt>
    <dgm:pt modelId="{62DFEBEF-7A2C-47EF-9F68-ACF98B0BFBAA}" type="sibTrans" cxnId="{E39FA134-442A-4084-885A-EB5A7F0D641F}">
      <dgm:prSet/>
      <dgm:spPr/>
      <dgm:t>
        <a:bodyPr/>
        <a:lstStyle/>
        <a:p>
          <a:endParaRPr lang="en-GB"/>
        </a:p>
      </dgm:t>
    </dgm:pt>
    <dgm:pt modelId="{17463878-F271-4CDA-B3AE-58F76C1CCC82}">
      <dgm:prSet phldrT="[Text]" phldr="0"/>
      <dgm:spPr>
        <a:solidFill>
          <a:srgbClr val="92D050"/>
        </a:solidFill>
      </dgm:spPr>
      <dgm:t>
        <a:bodyPr/>
        <a:lstStyle/>
        <a:p>
          <a:r>
            <a:rPr lang="en-GB" dirty="0"/>
            <a:t>Head of School</a:t>
          </a:r>
        </a:p>
        <a:p>
          <a:r>
            <a:rPr lang="en-GB" dirty="0"/>
            <a:t>St Andrew’s CE Primary School</a:t>
          </a:r>
        </a:p>
      </dgm:t>
    </dgm:pt>
    <dgm:pt modelId="{7E0024E2-5DF8-46E2-8C25-B1FD461D2582}" type="parTrans" cxnId="{A6E6299A-4651-4E87-994E-CA0AD05ABEEB}">
      <dgm:prSet/>
      <dgm:spPr/>
      <dgm:t>
        <a:bodyPr/>
        <a:lstStyle/>
        <a:p>
          <a:endParaRPr lang="en-GB"/>
        </a:p>
      </dgm:t>
    </dgm:pt>
    <dgm:pt modelId="{833C65B3-7984-4917-B933-97E322DDDAA2}" type="sibTrans" cxnId="{A6E6299A-4651-4E87-994E-CA0AD05ABEEB}">
      <dgm:prSet/>
      <dgm:spPr/>
      <dgm:t>
        <a:bodyPr/>
        <a:lstStyle/>
        <a:p>
          <a:endParaRPr lang="en-GB"/>
        </a:p>
      </dgm:t>
    </dgm:pt>
    <dgm:pt modelId="{0ECEEFC2-743A-4288-8E79-184C4DD24386}">
      <dgm:prSet phldrT="[Text]" phldr="0"/>
      <dgm:spPr>
        <a:solidFill>
          <a:srgbClr val="92D050"/>
        </a:solidFill>
      </dgm:spPr>
      <dgm:t>
        <a:bodyPr/>
        <a:lstStyle/>
        <a:p>
          <a:r>
            <a:rPr lang="en-GB" dirty="0"/>
            <a:t>Head of School</a:t>
          </a:r>
        </a:p>
        <a:p>
          <a:r>
            <a:rPr lang="en-GB" dirty="0"/>
            <a:t>St Paul’s CE Primary School N21</a:t>
          </a:r>
        </a:p>
      </dgm:t>
    </dgm:pt>
    <dgm:pt modelId="{EA4653B3-5709-4E8A-B00E-6CFFC48B1A41}" type="parTrans" cxnId="{490F9158-0C79-487D-AEE3-A22A63D9FD6C}">
      <dgm:prSet/>
      <dgm:spPr/>
      <dgm:t>
        <a:bodyPr/>
        <a:lstStyle/>
        <a:p>
          <a:endParaRPr lang="en-GB"/>
        </a:p>
      </dgm:t>
    </dgm:pt>
    <dgm:pt modelId="{B464DDBD-3DB6-4764-830F-148857382362}" type="sibTrans" cxnId="{490F9158-0C79-487D-AEE3-A22A63D9FD6C}">
      <dgm:prSet/>
      <dgm:spPr/>
      <dgm:t>
        <a:bodyPr/>
        <a:lstStyle/>
        <a:p>
          <a:endParaRPr lang="en-GB"/>
        </a:p>
      </dgm:t>
    </dgm:pt>
    <dgm:pt modelId="{8289F9D4-BE67-40F8-9350-CD9ACD0AE5F4}">
      <dgm:prSet phldrT="[Text]" phldr="0"/>
      <dgm:spPr>
        <a:solidFill>
          <a:srgbClr val="92D050"/>
        </a:solidFill>
      </dgm:spPr>
      <dgm:t>
        <a:bodyPr/>
        <a:lstStyle/>
        <a:p>
          <a:r>
            <a:rPr lang="en-GB" dirty="0"/>
            <a:t>Head of School</a:t>
          </a:r>
        </a:p>
        <a:p>
          <a:r>
            <a:rPr lang="en-GB" dirty="0"/>
            <a:t>St Paul’s CE Primary School N11</a:t>
          </a:r>
        </a:p>
      </dgm:t>
    </dgm:pt>
    <dgm:pt modelId="{38916633-C6C6-425B-8AFC-AB32A8716024}" type="parTrans" cxnId="{5911E483-3F59-4BBD-A69D-C16EEAED42F2}">
      <dgm:prSet/>
      <dgm:spPr>
        <a:ln>
          <a:prstDash val="dash"/>
        </a:ln>
      </dgm:spPr>
      <dgm:t>
        <a:bodyPr/>
        <a:lstStyle/>
        <a:p>
          <a:endParaRPr lang="en-GB"/>
        </a:p>
      </dgm:t>
    </dgm:pt>
    <dgm:pt modelId="{8DCE62DC-67C5-41D1-98E0-156E352A1B90}" type="sibTrans" cxnId="{5911E483-3F59-4BBD-A69D-C16EEAED42F2}">
      <dgm:prSet/>
      <dgm:spPr/>
      <dgm:t>
        <a:bodyPr/>
        <a:lstStyle/>
        <a:p>
          <a:endParaRPr lang="en-GB"/>
        </a:p>
      </dgm:t>
    </dgm:pt>
    <dgm:pt modelId="{3CAB0FA4-7F34-471E-B06E-EE2E616A8D97}">
      <dgm:prSet/>
      <dgm:spPr>
        <a:solidFill>
          <a:srgbClr val="92D050"/>
        </a:solidFill>
      </dgm:spPr>
      <dgm:t>
        <a:bodyPr/>
        <a:lstStyle/>
        <a:p>
          <a:r>
            <a:rPr lang="en-GB" dirty="0"/>
            <a:t>Teaching Staff</a:t>
          </a:r>
        </a:p>
      </dgm:t>
    </dgm:pt>
    <dgm:pt modelId="{5DBFC971-276E-4841-8A7B-FA7C9D0ACFD3}" type="parTrans" cxnId="{6A5F84A1-B9A8-4DFE-9AF9-8ED8977E6462}">
      <dgm:prSet/>
      <dgm:spPr/>
      <dgm:t>
        <a:bodyPr/>
        <a:lstStyle/>
        <a:p>
          <a:endParaRPr lang="en-GB"/>
        </a:p>
      </dgm:t>
    </dgm:pt>
    <dgm:pt modelId="{B52605F6-2A61-4122-92DA-5A1549EE9632}" type="sibTrans" cxnId="{6A5F84A1-B9A8-4DFE-9AF9-8ED8977E6462}">
      <dgm:prSet/>
      <dgm:spPr/>
      <dgm:t>
        <a:bodyPr/>
        <a:lstStyle/>
        <a:p>
          <a:endParaRPr lang="en-GB"/>
        </a:p>
      </dgm:t>
    </dgm:pt>
    <dgm:pt modelId="{8047C1B6-0E08-46FF-A788-3B34FE5A9452}">
      <dgm:prSet/>
      <dgm:spPr>
        <a:solidFill>
          <a:srgbClr val="92D050"/>
        </a:solidFill>
      </dgm:spPr>
      <dgm:t>
        <a:bodyPr/>
        <a:lstStyle/>
        <a:p>
          <a:r>
            <a:rPr lang="en-GB" dirty="0"/>
            <a:t>Site Manager</a:t>
          </a:r>
        </a:p>
      </dgm:t>
    </dgm:pt>
    <dgm:pt modelId="{9A840726-FE13-4123-ACDE-4B94B81E6934}" type="parTrans" cxnId="{7E219128-4B6D-4225-94AA-0406B27DE879}">
      <dgm:prSet/>
      <dgm:spPr/>
      <dgm:t>
        <a:bodyPr/>
        <a:lstStyle/>
        <a:p>
          <a:endParaRPr lang="en-GB"/>
        </a:p>
      </dgm:t>
    </dgm:pt>
    <dgm:pt modelId="{BDFCD3F8-6904-4FB0-B3E3-CFF14DC34376}" type="sibTrans" cxnId="{7E219128-4B6D-4225-94AA-0406B27DE879}">
      <dgm:prSet/>
      <dgm:spPr/>
      <dgm:t>
        <a:bodyPr/>
        <a:lstStyle/>
        <a:p>
          <a:endParaRPr lang="en-GB"/>
        </a:p>
      </dgm:t>
    </dgm:pt>
    <dgm:pt modelId="{DD14C70B-9904-406F-863D-4419DA653B54}">
      <dgm:prSet/>
      <dgm:spPr>
        <a:solidFill>
          <a:srgbClr val="92D050"/>
        </a:solidFill>
      </dgm:spPr>
      <dgm:t>
        <a:bodyPr/>
        <a:lstStyle/>
        <a:p>
          <a:r>
            <a:rPr lang="en-GB" dirty="0"/>
            <a:t>Office Staff</a:t>
          </a:r>
        </a:p>
      </dgm:t>
    </dgm:pt>
    <dgm:pt modelId="{AE041530-C54C-43CC-93A2-54B763390260}" type="parTrans" cxnId="{33A33398-6832-4061-8F4E-9FA7D87AA134}">
      <dgm:prSet/>
      <dgm:spPr/>
      <dgm:t>
        <a:bodyPr/>
        <a:lstStyle/>
        <a:p>
          <a:endParaRPr lang="en-GB"/>
        </a:p>
      </dgm:t>
    </dgm:pt>
    <dgm:pt modelId="{838303D8-C56B-43C6-8085-A5AAE0D97570}" type="sibTrans" cxnId="{33A33398-6832-4061-8F4E-9FA7D87AA134}">
      <dgm:prSet/>
      <dgm:spPr/>
      <dgm:t>
        <a:bodyPr/>
        <a:lstStyle/>
        <a:p>
          <a:endParaRPr lang="en-GB"/>
        </a:p>
      </dgm:t>
    </dgm:pt>
    <dgm:pt modelId="{D8E33F83-CC9C-48CC-AC6F-889C48B7996E}">
      <dgm:prSet/>
      <dgm:spPr>
        <a:solidFill>
          <a:srgbClr val="92D050"/>
        </a:solidFill>
      </dgm:spPr>
      <dgm:t>
        <a:bodyPr/>
        <a:lstStyle/>
        <a:p>
          <a:r>
            <a:rPr lang="en-GB" dirty="0"/>
            <a:t>Office Staff</a:t>
          </a:r>
        </a:p>
      </dgm:t>
    </dgm:pt>
    <dgm:pt modelId="{7107B87E-B649-4BD0-A1BF-4E7BF8B48A08}" type="parTrans" cxnId="{008C2E6A-503C-46FB-B2A5-AE076B211958}">
      <dgm:prSet/>
      <dgm:spPr/>
      <dgm:t>
        <a:bodyPr/>
        <a:lstStyle/>
        <a:p>
          <a:endParaRPr lang="en-GB"/>
        </a:p>
      </dgm:t>
    </dgm:pt>
    <dgm:pt modelId="{E38F034E-5165-48D7-B9FC-B488013F02DF}" type="sibTrans" cxnId="{008C2E6A-503C-46FB-B2A5-AE076B211958}">
      <dgm:prSet/>
      <dgm:spPr/>
      <dgm:t>
        <a:bodyPr/>
        <a:lstStyle/>
        <a:p>
          <a:endParaRPr lang="en-GB"/>
        </a:p>
      </dgm:t>
    </dgm:pt>
    <dgm:pt modelId="{B7324ADD-FC53-44E8-A8D9-1BAF3932CC18}">
      <dgm:prSet/>
      <dgm:spPr>
        <a:solidFill>
          <a:srgbClr val="92D050"/>
        </a:solidFill>
      </dgm:spPr>
      <dgm:t>
        <a:bodyPr/>
        <a:lstStyle/>
        <a:p>
          <a:r>
            <a:rPr lang="en-GB" dirty="0"/>
            <a:t>Teaching staff</a:t>
          </a:r>
        </a:p>
      </dgm:t>
    </dgm:pt>
    <dgm:pt modelId="{543C7BAB-F01D-41EF-8024-5FD9DED734CA}" type="parTrans" cxnId="{E4DEDB40-C4D1-458B-88DD-D9A5815E9C3A}">
      <dgm:prSet/>
      <dgm:spPr/>
      <dgm:t>
        <a:bodyPr/>
        <a:lstStyle/>
        <a:p>
          <a:endParaRPr lang="en-GB"/>
        </a:p>
      </dgm:t>
    </dgm:pt>
    <dgm:pt modelId="{B66F82A1-63A9-4DAA-91CE-4F4469403C94}" type="sibTrans" cxnId="{E4DEDB40-C4D1-458B-88DD-D9A5815E9C3A}">
      <dgm:prSet/>
      <dgm:spPr/>
      <dgm:t>
        <a:bodyPr/>
        <a:lstStyle/>
        <a:p>
          <a:endParaRPr lang="en-GB"/>
        </a:p>
      </dgm:t>
    </dgm:pt>
    <dgm:pt modelId="{F3237296-9113-4151-812C-5430D78D65E6}">
      <dgm:prSet/>
      <dgm:spPr>
        <a:solidFill>
          <a:srgbClr val="92D050"/>
        </a:solidFill>
      </dgm:spPr>
      <dgm:t>
        <a:bodyPr/>
        <a:lstStyle/>
        <a:p>
          <a:r>
            <a:rPr lang="en-GB" dirty="0"/>
            <a:t>Site Manager</a:t>
          </a:r>
        </a:p>
      </dgm:t>
    </dgm:pt>
    <dgm:pt modelId="{D7D5F3BD-4912-429B-8CC6-0E09EE2CBBCA}" type="parTrans" cxnId="{EB854A2A-95C6-447F-A88F-F499F1E5D900}">
      <dgm:prSet/>
      <dgm:spPr/>
      <dgm:t>
        <a:bodyPr/>
        <a:lstStyle/>
        <a:p>
          <a:endParaRPr lang="en-GB"/>
        </a:p>
      </dgm:t>
    </dgm:pt>
    <dgm:pt modelId="{AFB918D0-B260-4F27-B0F3-F29A52E2B165}" type="sibTrans" cxnId="{EB854A2A-95C6-447F-A88F-F499F1E5D900}">
      <dgm:prSet/>
      <dgm:spPr/>
      <dgm:t>
        <a:bodyPr/>
        <a:lstStyle/>
        <a:p>
          <a:endParaRPr lang="en-GB"/>
        </a:p>
      </dgm:t>
    </dgm:pt>
    <dgm:pt modelId="{772E0554-6D4D-456A-A0FE-7C820E237BE8}">
      <dgm:prSet/>
      <dgm:spPr>
        <a:solidFill>
          <a:srgbClr val="92D050"/>
        </a:solidFill>
      </dgm:spPr>
      <dgm:t>
        <a:bodyPr/>
        <a:lstStyle/>
        <a:p>
          <a:r>
            <a:rPr lang="en-GB" dirty="0"/>
            <a:t>Office Staff</a:t>
          </a:r>
        </a:p>
      </dgm:t>
    </dgm:pt>
    <dgm:pt modelId="{2D142247-DB21-4BC1-A95A-AF4F68BB3362}" type="parTrans" cxnId="{74DE4110-7095-41B0-98E9-590894557200}">
      <dgm:prSet/>
      <dgm:spPr/>
      <dgm:t>
        <a:bodyPr/>
        <a:lstStyle/>
        <a:p>
          <a:endParaRPr lang="en-GB"/>
        </a:p>
      </dgm:t>
    </dgm:pt>
    <dgm:pt modelId="{8060A717-7B78-4B0B-888F-0B6C71E1A31D}" type="sibTrans" cxnId="{74DE4110-7095-41B0-98E9-590894557200}">
      <dgm:prSet/>
      <dgm:spPr/>
      <dgm:t>
        <a:bodyPr/>
        <a:lstStyle/>
        <a:p>
          <a:endParaRPr lang="en-GB"/>
        </a:p>
      </dgm:t>
    </dgm:pt>
    <dgm:pt modelId="{4438AF89-ACAE-45F2-9936-B5B812A61944}">
      <dgm:prSet/>
      <dgm:spPr>
        <a:solidFill>
          <a:srgbClr val="92D050"/>
        </a:solidFill>
      </dgm:spPr>
      <dgm:t>
        <a:bodyPr/>
        <a:lstStyle/>
        <a:p>
          <a:r>
            <a:rPr lang="en-GB" dirty="0"/>
            <a:t>Site Manager</a:t>
          </a:r>
        </a:p>
      </dgm:t>
    </dgm:pt>
    <dgm:pt modelId="{CB74F324-C1D0-41C9-B23A-BD3F2D1E3C9C}" type="parTrans" cxnId="{CCE7B05E-0B6B-4297-8918-65D95BEE2865}">
      <dgm:prSet/>
      <dgm:spPr/>
      <dgm:t>
        <a:bodyPr/>
        <a:lstStyle/>
        <a:p>
          <a:endParaRPr lang="en-GB"/>
        </a:p>
      </dgm:t>
    </dgm:pt>
    <dgm:pt modelId="{CB9CF57A-6A92-463E-9FE9-D78C08E721C3}" type="sibTrans" cxnId="{CCE7B05E-0B6B-4297-8918-65D95BEE2865}">
      <dgm:prSet/>
      <dgm:spPr/>
      <dgm:t>
        <a:bodyPr/>
        <a:lstStyle/>
        <a:p>
          <a:endParaRPr lang="en-GB"/>
        </a:p>
      </dgm:t>
    </dgm:pt>
    <dgm:pt modelId="{C033215E-0CC8-46EE-BCF9-ED91B5AC2539}">
      <dgm:prSet/>
      <dgm:spPr>
        <a:solidFill>
          <a:srgbClr val="92D050"/>
        </a:solidFill>
      </dgm:spPr>
      <dgm:t>
        <a:bodyPr/>
        <a:lstStyle/>
        <a:p>
          <a:r>
            <a:rPr lang="en-GB" dirty="0"/>
            <a:t>Teaching Staff</a:t>
          </a:r>
        </a:p>
      </dgm:t>
    </dgm:pt>
    <dgm:pt modelId="{F4605F29-6588-4F8A-8AD9-3EEF349144CB}" type="parTrans" cxnId="{45FC0225-80DA-47C8-BD6F-0E42C641918C}">
      <dgm:prSet/>
      <dgm:spPr/>
      <dgm:t>
        <a:bodyPr/>
        <a:lstStyle/>
        <a:p>
          <a:endParaRPr lang="en-GB"/>
        </a:p>
      </dgm:t>
    </dgm:pt>
    <dgm:pt modelId="{85205291-51E5-4D86-9184-7A33944AE5CD}" type="sibTrans" cxnId="{45FC0225-80DA-47C8-BD6F-0E42C641918C}">
      <dgm:prSet/>
      <dgm:spPr/>
      <dgm:t>
        <a:bodyPr/>
        <a:lstStyle/>
        <a:p>
          <a:endParaRPr lang="en-GB"/>
        </a:p>
      </dgm:t>
    </dgm:pt>
    <dgm:pt modelId="{7FAEF354-D96C-45F6-A2FE-4F6BE2071A54}" type="pres">
      <dgm:prSet presAssocID="{16BD9C82-FD02-49EE-B44A-80EC2C6E2111}" presName="hierChild1" presStyleCnt="0">
        <dgm:presLayoutVars>
          <dgm:orgChart val="1"/>
          <dgm:chPref val="1"/>
          <dgm:dir/>
          <dgm:animOne val="branch"/>
          <dgm:animLvl val="lvl"/>
          <dgm:resizeHandles/>
        </dgm:presLayoutVars>
      </dgm:prSet>
      <dgm:spPr/>
    </dgm:pt>
    <dgm:pt modelId="{4F9937A5-7CE5-4713-B5C7-F9F655D34C55}" type="pres">
      <dgm:prSet presAssocID="{6F87EBE3-BCFA-4AEF-B916-7813011F416D}" presName="hierRoot1" presStyleCnt="0">
        <dgm:presLayoutVars>
          <dgm:hierBranch val="init"/>
        </dgm:presLayoutVars>
      </dgm:prSet>
      <dgm:spPr/>
    </dgm:pt>
    <dgm:pt modelId="{A2E19077-5DB7-4BB8-91EC-A1A0CA384CD4}" type="pres">
      <dgm:prSet presAssocID="{6F87EBE3-BCFA-4AEF-B916-7813011F416D}" presName="rootComposite1" presStyleCnt="0"/>
      <dgm:spPr/>
    </dgm:pt>
    <dgm:pt modelId="{7E47F151-0307-437F-928E-9E5B059B4BF3}" type="pres">
      <dgm:prSet presAssocID="{6F87EBE3-BCFA-4AEF-B916-7813011F416D}" presName="rootText1" presStyleLbl="node0" presStyleIdx="0" presStyleCnt="1">
        <dgm:presLayoutVars>
          <dgm:chPref val="3"/>
        </dgm:presLayoutVars>
      </dgm:prSet>
      <dgm:spPr/>
    </dgm:pt>
    <dgm:pt modelId="{67BD9696-39CF-4121-83BA-5D3E90D71F16}" type="pres">
      <dgm:prSet presAssocID="{6F87EBE3-BCFA-4AEF-B916-7813011F416D}" presName="rootConnector1" presStyleLbl="node1" presStyleIdx="0" presStyleCnt="0"/>
      <dgm:spPr/>
    </dgm:pt>
    <dgm:pt modelId="{9005E9EA-5E98-48D2-97E8-1D9BD30B0502}" type="pres">
      <dgm:prSet presAssocID="{6F87EBE3-BCFA-4AEF-B916-7813011F416D}" presName="hierChild2" presStyleCnt="0"/>
      <dgm:spPr/>
    </dgm:pt>
    <dgm:pt modelId="{2E449D42-9349-4907-90DF-BDD45A57CA61}" type="pres">
      <dgm:prSet presAssocID="{7E0024E2-5DF8-46E2-8C25-B1FD461D2582}" presName="Name37" presStyleLbl="parChTrans1D2" presStyleIdx="0" presStyleCnt="3"/>
      <dgm:spPr/>
    </dgm:pt>
    <dgm:pt modelId="{1662EEED-F7B7-465F-8366-FA10C8B5557F}" type="pres">
      <dgm:prSet presAssocID="{17463878-F271-4CDA-B3AE-58F76C1CCC82}" presName="hierRoot2" presStyleCnt="0">
        <dgm:presLayoutVars>
          <dgm:hierBranch val="init"/>
        </dgm:presLayoutVars>
      </dgm:prSet>
      <dgm:spPr/>
    </dgm:pt>
    <dgm:pt modelId="{2777723A-CE9E-4A66-8C7B-CDA36CFBD321}" type="pres">
      <dgm:prSet presAssocID="{17463878-F271-4CDA-B3AE-58F76C1CCC82}" presName="rootComposite" presStyleCnt="0"/>
      <dgm:spPr/>
    </dgm:pt>
    <dgm:pt modelId="{93827F03-2312-4E1B-B37B-3D13BAB53C5E}" type="pres">
      <dgm:prSet presAssocID="{17463878-F271-4CDA-B3AE-58F76C1CCC82}" presName="rootText" presStyleLbl="node2" presStyleIdx="0" presStyleCnt="3">
        <dgm:presLayoutVars>
          <dgm:chPref val="3"/>
        </dgm:presLayoutVars>
      </dgm:prSet>
      <dgm:spPr/>
    </dgm:pt>
    <dgm:pt modelId="{4E8C859A-B80E-461A-9199-216A9A1833A0}" type="pres">
      <dgm:prSet presAssocID="{17463878-F271-4CDA-B3AE-58F76C1CCC82}" presName="rootConnector" presStyleLbl="node2" presStyleIdx="0" presStyleCnt="3"/>
      <dgm:spPr/>
    </dgm:pt>
    <dgm:pt modelId="{24D91CBD-6079-4B96-9373-EB724D76BE88}" type="pres">
      <dgm:prSet presAssocID="{17463878-F271-4CDA-B3AE-58F76C1CCC82}" presName="hierChild4" presStyleCnt="0"/>
      <dgm:spPr/>
    </dgm:pt>
    <dgm:pt modelId="{6C2BC7BD-3C8B-4C6A-9619-38C25A5FF65E}" type="pres">
      <dgm:prSet presAssocID="{5DBFC971-276E-4841-8A7B-FA7C9D0ACFD3}" presName="Name37" presStyleLbl="parChTrans1D3" presStyleIdx="0" presStyleCnt="9"/>
      <dgm:spPr/>
    </dgm:pt>
    <dgm:pt modelId="{5B2793F1-6A64-4C91-89B8-4AA54F314152}" type="pres">
      <dgm:prSet presAssocID="{3CAB0FA4-7F34-471E-B06E-EE2E616A8D97}" presName="hierRoot2" presStyleCnt="0">
        <dgm:presLayoutVars>
          <dgm:hierBranch val="init"/>
        </dgm:presLayoutVars>
      </dgm:prSet>
      <dgm:spPr/>
    </dgm:pt>
    <dgm:pt modelId="{6DBF21BF-097D-4DA6-8F7D-FD6B3CE5ACED}" type="pres">
      <dgm:prSet presAssocID="{3CAB0FA4-7F34-471E-B06E-EE2E616A8D97}" presName="rootComposite" presStyleCnt="0"/>
      <dgm:spPr/>
    </dgm:pt>
    <dgm:pt modelId="{7D30920A-28D9-4F95-B39C-25AA44BAFE14}" type="pres">
      <dgm:prSet presAssocID="{3CAB0FA4-7F34-471E-B06E-EE2E616A8D97}" presName="rootText" presStyleLbl="node3" presStyleIdx="0" presStyleCnt="9">
        <dgm:presLayoutVars>
          <dgm:chPref val="3"/>
        </dgm:presLayoutVars>
      </dgm:prSet>
      <dgm:spPr/>
    </dgm:pt>
    <dgm:pt modelId="{D117D326-09AB-4201-9C4C-93642914917D}" type="pres">
      <dgm:prSet presAssocID="{3CAB0FA4-7F34-471E-B06E-EE2E616A8D97}" presName="rootConnector" presStyleLbl="node3" presStyleIdx="0" presStyleCnt="9"/>
      <dgm:spPr/>
    </dgm:pt>
    <dgm:pt modelId="{24FCC388-48FE-473A-BB54-EA2295E0D988}" type="pres">
      <dgm:prSet presAssocID="{3CAB0FA4-7F34-471E-B06E-EE2E616A8D97}" presName="hierChild4" presStyleCnt="0"/>
      <dgm:spPr/>
    </dgm:pt>
    <dgm:pt modelId="{FB132AC1-BE71-4B01-B518-9E36BFDCD473}" type="pres">
      <dgm:prSet presAssocID="{3CAB0FA4-7F34-471E-B06E-EE2E616A8D97}" presName="hierChild5" presStyleCnt="0"/>
      <dgm:spPr/>
    </dgm:pt>
    <dgm:pt modelId="{E6A1C385-7CA4-41A6-A933-701B678A695A}" type="pres">
      <dgm:prSet presAssocID="{AE041530-C54C-43CC-93A2-54B763390260}" presName="Name37" presStyleLbl="parChTrans1D3" presStyleIdx="1" presStyleCnt="9"/>
      <dgm:spPr/>
    </dgm:pt>
    <dgm:pt modelId="{D386B1D1-FB30-434B-975F-2969AA02C223}" type="pres">
      <dgm:prSet presAssocID="{DD14C70B-9904-406F-863D-4419DA653B54}" presName="hierRoot2" presStyleCnt="0">
        <dgm:presLayoutVars>
          <dgm:hierBranch val="init"/>
        </dgm:presLayoutVars>
      </dgm:prSet>
      <dgm:spPr/>
    </dgm:pt>
    <dgm:pt modelId="{41297162-9C1B-42CD-A05A-66F23BA4680E}" type="pres">
      <dgm:prSet presAssocID="{DD14C70B-9904-406F-863D-4419DA653B54}" presName="rootComposite" presStyleCnt="0"/>
      <dgm:spPr/>
    </dgm:pt>
    <dgm:pt modelId="{97244362-ADB0-4B45-A09A-6E676F9F58DD}" type="pres">
      <dgm:prSet presAssocID="{DD14C70B-9904-406F-863D-4419DA653B54}" presName="rootText" presStyleLbl="node3" presStyleIdx="1" presStyleCnt="9">
        <dgm:presLayoutVars>
          <dgm:chPref val="3"/>
        </dgm:presLayoutVars>
      </dgm:prSet>
      <dgm:spPr/>
    </dgm:pt>
    <dgm:pt modelId="{E32F8A0A-C7B2-4236-A717-8BFBCFBC6DF1}" type="pres">
      <dgm:prSet presAssocID="{DD14C70B-9904-406F-863D-4419DA653B54}" presName="rootConnector" presStyleLbl="node3" presStyleIdx="1" presStyleCnt="9"/>
      <dgm:spPr/>
    </dgm:pt>
    <dgm:pt modelId="{A57AD24E-7F39-490F-8B1F-6AEC4541F822}" type="pres">
      <dgm:prSet presAssocID="{DD14C70B-9904-406F-863D-4419DA653B54}" presName="hierChild4" presStyleCnt="0"/>
      <dgm:spPr/>
    </dgm:pt>
    <dgm:pt modelId="{26DEC828-D8FD-4031-8D11-EFA4C93F707D}" type="pres">
      <dgm:prSet presAssocID="{DD14C70B-9904-406F-863D-4419DA653B54}" presName="hierChild5" presStyleCnt="0"/>
      <dgm:spPr/>
    </dgm:pt>
    <dgm:pt modelId="{0DCFC3AE-9B54-425A-8E99-37DA9019842D}" type="pres">
      <dgm:prSet presAssocID="{9A840726-FE13-4123-ACDE-4B94B81E6934}" presName="Name37" presStyleLbl="parChTrans1D3" presStyleIdx="2" presStyleCnt="9"/>
      <dgm:spPr/>
    </dgm:pt>
    <dgm:pt modelId="{21C59B50-BE13-498B-B16A-36760228A1B4}" type="pres">
      <dgm:prSet presAssocID="{8047C1B6-0E08-46FF-A788-3B34FE5A9452}" presName="hierRoot2" presStyleCnt="0">
        <dgm:presLayoutVars>
          <dgm:hierBranch val="init"/>
        </dgm:presLayoutVars>
      </dgm:prSet>
      <dgm:spPr/>
    </dgm:pt>
    <dgm:pt modelId="{9CD91D61-EA2D-41E9-A324-446C71EF9310}" type="pres">
      <dgm:prSet presAssocID="{8047C1B6-0E08-46FF-A788-3B34FE5A9452}" presName="rootComposite" presStyleCnt="0"/>
      <dgm:spPr/>
    </dgm:pt>
    <dgm:pt modelId="{9F3F19D9-BF1E-4D9B-A767-0784EC7FBE51}" type="pres">
      <dgm:prSet presAssocID="{8047C1B6-0E08-46FF-A788-3B34FE5A9452}" presName="rootText" presStyleLbl="node3" presStyleIdx="2" presStyleCnt="9">
        <dgm:presLayoutVars>
          <dgm:chPref val="3"/>
        </dgm:presLayoutVars>
      </dgm:prSet>
      <dgm:spPr/>
    </dgm:pt>
    <dgm:pt modelId="{CB14F76A-D8BD-4561-B324-712F83E896A8}" type="pres">
      <dgm:prSet presAssocID="{8047C1B6-0E08-46FF-A788-3B34FE5A9452}" presName="rootConnector" presStyleLbl="node3" presStyleIdx="2" presStyleCnt="9"/>
      <dgm:spPr/>
    </dgm:pt>
    <dgm:pt modelId="{0A80B9B7-8582-4DC0-B8B8-C99268D836A5}" type="pres">
      <dgm:prSet presAssocID="{8047C1B6-0E08-46FF-A788-3B34FE5A9452}" presName="hierChild4" presStyleCnt="0"/>
      <dgm:spPr/>
    </dgm:pt>
    <dgm:pt modelId="{CD9F1203-4F63-4C08-9D3D-B088765A603F}" type="pres">
      <dgm:prSet presAssocID="{8047C1B6-0E08-46FF-A788-3B34FE5A9452}" presName="hierChild5" presStyleCnt="0"/>
      <dgm:spPr/>
    </dgm:pt>
    <dgm:pt modelId="{034EEE36-8469-46D4-90BE-151B93DE3920}" type="pres">
      <dgm:prSet presAssocID="{17463878-F271-4CDA-B3AE-58F76C1CCC82}" presName="hierChild5" presStyleCnt="0"/>
      <dgm:spPr/>
    </dgm:pt>
    <dgm:pt modelId="{314B0E77-1FFE-446A-A3B5-3ACC5AB59E9F}" type="pres">
      <dgm:prSet presAssocID="{EA4653B3-5709-4E8A-B00E-6CFFC48B1A41}" presName="Name37" presStyleLbl="parChTrans1D2" presStyleIdx="1" presStyleCnt="3"/>
      <dgm:spPr/>
    </dgm:pt>
    <dgm:pt modelId="{3AA89298-4BD1-4381-8FC9-76D082DE2A59}" type="pres">
      <dgm:prSet presAssocID="{0ECEEFC2-743A-4288-8E79-184C4DD24386}" presName="hierRoot2" presStyleCnt="0">
        <dgm:presLayoutVars>
          <dgm:hierBranch val="init"/>
        </dgm:presLayoutVars>
      </dgm:prSet>
      <dgm:spPr/>
    </dgm:pt>
    <dgm:pt modelId="{896B387E-4DBF-45A6-B8E5-071FC6A804DE}" type="pres">
      <dgm:prSet presAssocID="{0ECEEFC2-743A-4288-8E79-184C4DD24386}" presName="rootComposite" presStyleCnt="0"/>
      <dgm:spPr/>
    </dgm:pt>
    <dgm:pt modelId="{B2E58A31-4301-43D3-AF8D-1189E2E61908}" type="pres">
      <dgm:prSet presAssocID="{0ECEEFC2-743A-4288-8E79-184C4DD24386}" presName="rootText" presStyleLbl="node2" presStyleIdx="1" presStyleCnt="3">
        <dgm:presLayoutVars>
          <dgm:chPref val="3"/>
        </dgm:presLayoutVars>
      </dgm:prSet>
      <dgm:spPr/>
    </dgm:pt>
    <dgm:pt modelId="{DBC24DC4-E857-4E65-9014-53B97B8E4C7C}" type="pres">
      <dgm:prSet presAssocID="{0ECEEFC2-743A-4288-8E79-184C4DD24386}" presName="rootConnector" presStyleLbl="node2" presStyleIdx="1" presStyleCnt="3"/>
      <dgm:spPr/>
    </dgm:pt>
    <dgm:pt modelId="{9E087EF7-2DF0-415A-B656-BF6EE068B594}" type="pres">
      <dgm:prSet presAssocID="{0ECEEFC2-743A-4288-8E79-184C4DD24386}" presName="hierChild4" presStyleCnt="0"/>
      <dgm:spPr/>
    </dgm:pt>
    <dgm:pt modelId="{31C1FE24-F535-4F8F-8ED7-ACE8A4EE1BF3}" type="pres">
      <dgm:prSet presAssocID="{F4605F29-6588-4F8A-8AD9-3EEF349144CB}" presName="Name37" presStyleLbl="parChTrans1D3" presStyleIdx="3" presStyleCnt="9"/>
      <dgm:spPr/>
    </dgm:pt>
    <dgm:pt modelId="{3C372C45-2097-42F0-B49D-EBE835EE5848}" type="pres">
      <dgm:prSet presAssocID="{C033215E-0CC8-46EE-BCF9-ED91B5AC2539}" presName="hierRoot2" presStyleCnt="0">
        <dgm:presLayoutVars>
          <dgm:hierBranch val="init"/>
        </dgm:presLayoutVars>
      </dgm:prSet>
      <dgm:spPr/>
    </dgm:pt>
    <dgm:pt modelId="{6BF8BC17-687D-4114-A0BC-BFDCB0FDA97C}" type="pres">
      <dgm:prSet presAssocID="{C033215E-0CC8-46EE-BCF9-ED91B5AC2539}" presName="rootComposite" presStyleCnt="0"/>
      <dgm:spPr/>
    </dgm:pt>
    <dgm:pt modelId="{1A82A817-D8D8-4E1B-8A63-C1A25B60EAED}" type="pres">
      <dgm:prSet presAssocID="{C033215E-0CC8-46EE-BCF9-ED91B5AC2539}" presName="rootText" presStyleLbl="node3" presStyleIdx="3" presStyleCnt="9">
        <dgm:presLayoutVars>
          <dgm:chPref val="3"/>
        </dgm:presLayoutVars>
      </dgm:prSet>
      <dgm:spPr/>
    </dgm:pt>
    <dgm:pt modelId="{500350B5-AD1E-49C2-86F6-5F8CD158522C}" type="pres">
      <dgm:prSet presAssocID="{C033215E-0CC8-46EE-BCF9-ED91B5AC2539}" presName="rootConnector" presStyleLbl="node3" presStyleIdx="3" presStyleCnt="9"/>
      <dgm:spPr/>
    </dgm:pt>
    <dgm:pt modelId="{84B004AF-B76C-4C89-A14E-E27F47A7B05C}" type="pres">
      <dgm:prSet presAssocID="{C033215E-0CC8-46EE-BCF9-ED91B5AC2539}" presName="hierChild4" presStyleCnt="0"/>
      <dgm:spPr/>
    </dgm:pt>
    <dgm:pt modelId="{4C8F4FCD-68F4-46FA-8788-59BC7A7227E3}" type="pres">
      <dgm:prSet presAssocID="{C033215E-0CC8-46EE-BCF9-ED91B5AC2539}" presName="hierChild5" presStyleCnt="0"/>
      <dgm:spPr/>
    </dgm:pt>
    <dgm:pt modelId="{DB4B86CE-B8FC-44E5-9CCD-F3F22C9CB845}" type="pres">
      <dgm:prSet presAssocID="{2D142247-DB21-4BC1-A95A-AF4F68BB3362}" presName="Name37" presStyleLbl="parChTrans1D3" presStyleIdx="4" presStyleCnt="9"/>
      <dgm:spPr/>
    </dgm:pt>
    <dgm:pt modelId="{0C907503-3C65-4A72-B5B8-F858C9CE0DD5}" type="pres">
      <dgm:prSet presAssocID="{772E0554-6D4D-456A-A0FE-7C820E237BE8}" presName="hierRoot2" presStyleCnt="0">
        <dgm:presLayoutVars>
          <dgm:hierBranch val="init"/>
        </dgm:presLayoutVars>
      </dgm:prSet>
      <dgm:spPr/>
    </dgm:pt>
    <dgm:pt modelId="{5DCA5CEC-837E-4A9B-A64D-6A00106318FC}" type="pres">
      <dgm:prSet presAssocID="{772E0554-6D4D-456A-A0FE-7C820E237BE8}" presName="rootComposite" presStyleCnt="0"/>
      <dgm:spPr/>
    </dgm:pt>
    <dgm:pt modelId="{FA5005D7-561E-4248-87FA-C97B2D8FF5F3}" type="pres">
      <dgm:prSet presAssocID="{772E0554-6D4D-456A-A0FE-7C820E237BE8}" presName="rootText" presStyleLbl="node3" presStyleIdx="4" presStyleCnt="9">
        <dgm:presLayoutVars>
          <dgm:chPref val="3"/>
        </dgm:presLayoutVars>
      </dgm:prSet>
      <dgm:spPr/>
    </dgm:pt>
    <dgm:pt modelId="{3D37A598-F914-4071-BD7A-8B9502386909}" type="pres">
      <dgm:prSet presAssocID="{772E0554-6D4D-456A-A0FE-7C820E237BE8}" presName="rootConnector" presStyleLbl="node3" presStyleIdx="4" presStyleCnt="9"/>
      <dgm:spPr/>
    </dgm:pt>
    <dgm:pt modelId="{B445CC64-CA46-4C79-957D-9A61AD84D12D}" type="pres">
      <dgm:prSet presAssocID="{772E0554-6D4D-456A-A0FE-7C820E237BE8}" presName="hierChild4" presStyleCnt="0"/>
      <dgm:spPr/>
    </dgm:pt>
    <dgm:pt modelId="{8ECB1706-E3E5-4C58-A867-955D521DE9F1}" type="pres">
      <dgm:prSet presAssocID="{772E0554-6D4D-456A-A0FE-7C820E237BE8}" presName="hierChild5" presStyleCnt="0"/>
      <dgm:spPr/>
    </dgm:pt>
    <dgm:pt modelId="{F0279F1D-B717-4895-B3E4-07AA6BAFD000}" type="pres">
      <dgm:prSet presAssocID="{CB74F324-C1D0-41C9-B23A-BD3F2D1E3C9C}" presName="Name37" presStyleLbl="parChTrans1D3" presStyleIdx="5" presStyleCnt="9"/>
      <dgm:spPr/>
    </dgm:pt>
    <dgm:pt modelId="{DA579C7A-C6C3-45A0-BA54-3BB01A0C09DF}" type="pres">
      <dgm:prSet presAssocID="{4438AF89-ACAE-45F2-9936-B5B812A61944}" presName="hierRoot2" presStyleCnt="0">
        <dgm:presLayoutVars>
          <dgm:hierBranch val="init"/>
        </dgm:presLayoutVars>
      </dgm:prSet>
      <dgm:spPr/>
    </dgm:pt>
    <dgm:pt modelId="{B2C7959F-D36A-4911-A627-B865876FB77A}" type="pres">
      <dgm:prSet presAssocID="{4438AF89-ACAE-45F2-9936-B5B812A61944}" presName="rootComposite" presStyleCnt="0"/>
      <dgm:spPr/>
    </dgm:pt>
    <dgm:pt modelId="{E29AB4BB-0ECC-44B8-B6E6-1D717EA0EA61}" type="pres">
      <dgm:prSet presAssocID="{4438AF89-ACAE-45F2-9936-B5B812A61944}" presName="rootText" presStyleLbl="node3" presStyleIdx="5" presStyleCnt="9" custLinFactNeighborX="-423" custLinFactNeighborY="-3262">
        <dgm:presLayoutVars>
          <dgm:chPref val="3"/>
        </dgm:presLayoutVars>
      </dgm:prSet>
      <dgm:spPr/>
    </dgm:pt>
    <dgm:pt modelId="{F75DD9CC-76BB-4421-934E-05E08CA35CCD}" type="pres">
      <dgm:prSet presAssocID="{4438AF89-ACAE-45F2-9936-B5B812A61944}" presName="rootConnector" presStyleLbl="node3" presStyleIdx="5" presStyleCnt="9"/>
      <dgm:spPr/>
    </dgm:pt>
    <dgm:pt modelId="{DDD815BD-1AD4-490B-9773-FB931AF9C489}" type="pres">
      <dgm:prSet presAssocID="{4438AF89-ACAE-45F2-9936-B5B812A61944}" presName="hierChild4" presStyleCnt="0"/>
      <dgm:spPr/>
    </dgm:pt>
    <dgm:pt modelId="{C925EABB-4D55-4C6D-9C72-BDB9D97B5875}" type="pres">
      <dgm:prSet presAssocID="{4438AF89-ACAE-45F2-9936-B5B812A61944}" presName="hierChild5" presStyleCnt="0"/>
      <dgm:spPr/>
    </dgm:pt>
    <dgm:pt modelId="{04531D0E-480C-4BF7-B2B1-22988F256497}" type="pres">
      <dgm:prSet presAssocID="{0ECEEFC2-743A-4288-8E79-184C4DD24386}" presName="hierChild5" presStyleCnt="0"/>
      <dgm:spPr/>
    </dgm:pt>
    <dgm:pt modelId="{DC3C71E5-A52E-4C8E-B6E0-602E63AC136F}" type="pres">
      <dgm:prSet presAssocID="{38916633-C6C6-425B-8AFC-AB32A8716024}" presName="Name37" presStyleLbl="parChTrans1D2" presStyleIdx="2" presStyleCnt="3"/>
      <dgm:spPr/>
    </dgm:pt>
    <dgm:pt modelId="{9B998B95-730B-4AF1-AD0B-7E3B6F42F9C5}" type="pres">
      <dgm:prSet presAssocID="{8289F9D4-BE67-40F8-9350-CD9ACD0AE5F4}" presName="hierRoot2" presStyleCnt="0">
        <dgm:presLayoutVars>
          <dgm:hierBranch val="init"/>
        </dgm:presLayoutVars>
      </dgm:prSet>
      <dgm:spPr/>
    </dgm:pt>
    <dgm:pt modelId="{5DFCC13D-8EF6-4CD0-A321-4C138E56C95C}" type="pres">
      <dgm:prSet presAssocID="{8289F9D4-BE67-40F8-9350-CD9ACD0AE5F4}" presName="rootComposite" presStyleCnt="0"/>
      <dgm:spPr/>
    </dgm:pt>
    <dgm:pt modelId="{F6B04484-782F-4B16-8A06-E991C32215F7}" type="pres">
      <dgm:prSet presAssocID="{8289F9D4-BE67-40F8-9350-CD9ACD0AE5F4}" presName="rootText" presStyleLbl="node2" presStyleIdx="2" presStyleCnt="3">
        <dgm:presLayoutVars>
          <dgm:chPref val="3"/>
        </dgm:presLayoutVars>
      </dgm:prSet>
      <dgm:spPr/>
    </dgm:pt>
    <dgm:pt modelId="{691B2B66-D9CF-46F7-8F1D-E450E3C08A1D}" type="pres">
      <dgm:prSet presAssocID="{8289F9D4-BE67-40F8-9350-CD9ACD0AE5F4}" presName="rootConnector" presStyleLbl="node2" presStyleIdx="2" presStyleCnt="3"/>
      <dgm:spPr/>
    </dgm:pt>
    <dgm:pt modelId="{2F04FFD7-AF08-46E1-A2F6-3FA10FE3D6CD}" type="pres">
      <dgm:prSet presAssocID="{8289F9D4-BE67-40F8-9350-CD9ACD0AE5F4}" presName="hierChild4" presStyleCnt="0"/>
      <dgm:spPr/>
    </dgm:pt>
    <dgm:pt modelId="{4B6C8764-4907-4A13-AA0E-035DD2B1DF0C}" type="pres">
      <dgm:prSet presAssocID="{543C7BAB-F01D-41EF-8024-5FD9DED734CA}" presName="Name37" presStyleLbl="parChTrans1D3" presStyleIdx="6" presStyleCnt="9"/>
      <dgm:spPr/>
    </dgm:pt>
    <dgm:pt modelId="{7D00A051-761B-4322-A84B-060E0A432752}" type="pres">
      <dgm:prSet presAssocID="{B7324ADD-FC53-44E8-A8D9-1BAF3932CC18}" presName="hierRoot2" presStyleCnt="0">
        <dgm:presLayoutVars>
          <dgm:hierBranch val="init"/>
        </dgm:presLayoutVars>
      </dgm:prSet>
      <dgm:spPr/>
    </dgm:pt>
    <dgm:pt modelId="{7F724468-B9C6-4910-8F6A-808175BC591C}" type="pres">
      <dgm:prSet presAssocID="{B7324ADD-FC53-44E8-A8D9-1BAF3932CC18}" presName="rootComposite" presStyleCnt="0"/>
      <dgm:spPr/>
    </dgm:pt>
    <dgm:pt modelId="{A8CF4EDE-66D7-4F40-BE4C-DC327C658C37}" type="pres">
      <dgm:prSet presAssocID="{B7324ADD-FC53-44E8-A8D9-1BAF3932CC18}" presName="rootText" presStyleLbl="node3" presStyleIdx="6" presStyleCnt="9">
        <dgm:presLayoutVars>
          <dgm:chPref val="3"/>
        </dgm:presLayoutVars>
      </dgm:prSet>
      <dgm:spPr/>
    </dgm:pt>
    <dgm:pt modelId="{EA24901A-F0BE-4F99-9BFA-DCC4AC69AEAD}" type="pres">
      <dgm:prSet presAssocID="{B7324ADD-FC53-44E8-A8D9-1BAF3932CC18}" presName="rootConnector" presStyleLbl="node3" presStyleIdx="6" presStyleCnt="9"/>
      <dgm:spPr/>
    </dgm:pt>
    <dgm:pt modelId="{D394A0F5-DBEA-4DA4-B302-BCBA585207D0}" type="pres">
      <dgm:prSet presAssocID="{B7324ADD-FC53-44E8-A8D9-1BAF3932CC18}" presName="hierChild4" presStyleCnt="0"/>
      <dgm:spPr/>
    </dgm:pt>
    <dgm:pt modelId="{D29A5C40-7B25-4914-AE6A-D2917D3AC8AF}" type="pres">
      <dgm:prSet presAssocID="{B7324ADD-FC53-44E8-A8D9-1BAF3932CC18}" presName="hierChild5" presStyleCnt="0"/>
      <dgm:spPr/>
    </dgm:pt>
    <dgm:pt modelId="{432FFF01-F553-40E8-9792-4EB644C14AC1}" type="pres">
      <dgm:prSet presAssocID="{7107B87E-B649-4BD0-A1BF-4E7BF8B48A08}" presName="Name37" presStyleLbl="parChTrans1D3" presStyleIdx="7" presStyleCnt="9"/>
      <dgm:spPr/>
    </dgm:pt>
    <dgm:pt modelId="{FA26DBE1-0041-42C6-9A3B-FBC19E00237A}" type="pres">
      <dgm:prSet presAssocID="{D8E33F83-CC9C-48CC-AC6F-889C48B7996E}" presName="hierRoot2" presStyleCnt="0">
        <dgm:presLayoutVars>
          <dgm:hierBranch val="init"/>
        </dgm:presLayoutVars>
      </dgm:prSet>
      <dgm:spPr/>
    </dgm:pt>
    <dgm:pt modelId="{911E9CFF-D44A-42B4-B2F1-5D972D7B400D}" type="pres">
      <dgm:prSet presAssocID="{D8E33F83-CC9C-48CC-AC6F-889C48B7996E}" presName="rootComposite" presStyleCnt="0"/>
      <dgm:spPr/>
    </dgm:pt>
    <dgm:pt modelId="{A8349021-1D1A-452E-8DD4-9BAA888C8AD0}" type="pres">
      <dgm:prSet presAssocID="{D8E33F83-CC9C-48CC-AC6F-889C48B7996E}" presName="rootText" presStyleLbl="node3" presStyleIdx="7" presStyleCnt="9">
        <dgm:presLayoutVars>
          <dgm:chPref val="3"/>
        </dgm:presLayoutVars>
      </dgm:prSet>
      <dgm:spPr/>
    </dgm:pt>
    <dgm:pt modelId="{967CD280-D91D-4CF1-AD00-5954A759D674}" type="pres">
      <dgm:prSet presAssocID="{D8E33F83-CC9C-48CC-AC6F-889C48B7996E}" presName="rootConnector" presStyleLbl="node3" presStyleIdx="7" presStyleCnt="9"/>
      <dgm:spPr/>
    </dgm:pt>
    <dgm:pt modelId="{6408091F-BEB1-4EFA-B300-81EEC4357233}" type="pres">
      <dgm:prSet presAssocID="{D8E33F83-CC9C-48CC-AC6F-889C48B7996E}" presName="hierChild4" presStyleCnt="0"/>
      <dgm:spPr/>
    </dgm:pt>
    <dgm:pt modelId="{BBFC5769-115C-4720-B9D8-85F67BEA0218}" type="pres">
      <dgm:prSet presAssocID="{D8E33F83-CC9C-48CC-AC6F-889C48B7996E}" presName="hierChild5" presStyleCnt="0"/>
      <dgm:spPr/>
    </dgm:pt>
    <dgm:pt modelId="{0FD3EF3F-2E8D-415B-912B-2AE17A6677B4}" type="pres">
      <dgm:prSet presAssocID="{D7D5F3BD-4912-429B-8CC6-0E09EE2CBBCA}" presName="Name37" presStyleLbl="parChTrans1D3" presStyleIdx="8" presStyleCnt="9"/>
      <dgm:spPr/>
    </dgm:pt>
    <dgm:pt modelId="{18D668C4-9B97-474C-A882-866E7783E06A}" type="pres">
      <dgm:prSet presAssocID="{F3237296-9113-4151-812C-5430D78D65E6}" presName="hierRoot2" presStyleCnt="0">
        <dgm:presLayoutVars>
          <dgm:hierBranch val="init"/>
        </dgm:presLayoutVars>
      </dgm:prSet>
      <dgm:spPr/>
    </dgm:pt>
    <dgm:pt modelId="{8BA83CD9-6A94-4EF2-968F-55CB64475F95}" type="pres">
      <dgm:prSet presAssocID="{F3237296-9113-4151-812C-5430D78D65E6}" presName="rootComposite" presStyleCnt="0"/>
      <dgm:spPr/>
    </dgm:pt>
    <dgm:pt modelId="{EDD829E0-BBC1-4992-BE5B-975637B75F15}" type="pres">
      <dgm:prSet presAssocID="{F3237296-9113-4151-812C-5430D78D65E6}" presName="rootText" presStyleLbl="node3" presStyleIdx="8" presStyleCnt="9">
        <dgm:presLayoutVars>
          <dgm:chPref val="3"/>
        </dgm:presLayoutVars>
      </dgm:prSet>
      <dgm:spPr/>
    </dgm:pt>
    <dgm:pt modelId="{F5C609DF-CB05-469C-A36E-F7614804070E}" type="pres">
      <dgm:prSet presAssocID="{F3237296-9113-4151-812C-5430D78D65E6}" presName="rootConnector" presStyleLbl="node3" presStyleIdx="8" presStyleCnt="9"/>
      <dgm:spPr/>
    </dgm:pt>
    <dgm:pt modelId="{CD2C6FD4-8C69-430A-8F3F-BE10DFA42BEC}" type="pres">
      <dgm:prSet presAssocID="{F3237296-9113-4151-812C-5430D78D65E6}" presName="hierChild4" presStyleCnt="0"/>
      <dgm:spPr/>
    </dgm:pt>
    <dgm:pt modelId="{F120F8EC-79BC-4172-B246-EE5423ABFB79}" type="pres">
      <dgm:prSet presAssocID="{F3237296-9113-4151-812C-5430D78D65E6}" presName="hierChild5" presStyleCnt="0"/>
      <dgm:spPr/>
    </dgm:pt>
    <dgm:pt modelId="{5FD19571-1259-41C6-945A-E2ACAD9FEB15}" type="pres">
      <dgm:prSet presAssocID="{8289F9D4-BE67-40F8-9350-CD9ACD0AE5F4}" presName="hierChild5" presStyleCnt="0"/>
      <dgm:spPr/>
    </dgm:pt>
    <dgm:pt modelId="{A60046A4-4451-4DD4-8FC1-2918F3C86A7E}" type="pres">
      <dgm:prSet presAssocID="{6F87EBE3-BCFA-4AEF-B916-7813011F416D}" presName="hierChild3" presStyleCnt="0"/>
      <dgm:spPr/>
    </dgm:pt>
  </dgm:ptLst>
  <dgm:cxnLst>
    <dgm:cxn modelId="{F9A60201-0830-4CF3-98D9-03B96F1F8266}" type="presOf" srcId="{0ECEEFC2-743A-4288-8E79-184C4DD24386}" destId="{DBC24DC4-E857-4E65-9014-53B97B8E4C7C}" srcOrd="1" destOrd="0" presId="urn:microsoft.com/office/officeart/2005/8/layout/orgChart1"/>
    <dgm:cxn modelId="{99B75601-5440-4911-ADBF-6A5E2CF1D12F}" type="presOf" srcId="{F4605F29-6588-4F8A-8AD9-3EEF349144CB}" destId="{31C1FE24-F535-4F8F-8ED7-ACE8A4EE1BF3}" srcOrd="0" destOrd="0" presId="urn:microsoft.com/office/officeart/2005/8/layout/orgChart1"/>
    <dgm:cxn modelId="{F6575E0B-B633-4D2D-902C-82ACC45095D7}" type="presOf" srcId="{7107B87E-B649-4BD0-A1BF-4E7BF8B48A08}" destId="{432FFF01-F553-40E8-9792-4EB644C14AC1}" srcOrd="0" destOrd="0" presId="urn:microsoft.com/office/officeart/2005/8/layout/orgChart1"/>
    <dgm:cxn modelId="{EAC72010-B363-4FAF-AD0A-DA7FD9357096}" type="presOf" srcId="{6F87EBE3-BCFA-4AEF-B916-7813011F416D}" destId="{7E47F151-0307-437F-928E-9E5B059B4BF3}" srcOrd="0" destOrd="0" presId="urn:microsoft.com/office/officeart/2005/8/layout/orgChart1"/>
    <dgm:cxn modelId="{74DE4110-7095-41B0-98E9-590894557200}" srcId="{0ECEEFC2-743A-4288-8E79-184C4DD24386}" destId="{772E0554-6D4D-456A-A0FE-7C820E237BE8}" srcOrd="1" destOrd="0" parTransId="{2D142247-DB21-4BC1-A95A-AF4F68BB3362}" sibTransId="{8060A717-7B78-4B0B-888F-0B6C71E1A31D}"/>
    <dgm:cxn modelId="{EE0E8712-6BD5-4D51-8CB7-C03962D9C70C}" type="presOf" srcId="{D7D5F3BD-4912-429B-8CC6-0E09EE2CBBCA}" destId="{0FD3EF3F-2E8D-415B-912B-2AE17A6677B4}" srcOrd="0" destOrd="0" presId="urn:microsoft.com/office/officeart/2005/8/layout/orgChart1"/>
    <dgm:cxn modelId="{A7732117-C7F3-4066-87C2-F76E98490D99}" type="presOf" srcId="{0ECEEFC2-743A-4288-8E79-184C4DD24386}" destId="{B2E58A31-4301-43D3-AF8D-1189E2E61908}" srcOrd="0" destOrd="0" presId="urn:microsoft.com/office/officeart/2005/8/layout/orgChart1"/>
    <dgm:cxn modelId="{98833318-796B-4F20-8C05-301B7A6F3404}" type="presOf" srcId="{B7324ADD-FC53-44E8-A8D9-1BAF3932CC18}" destId="{A8CF4EDE-66D7-4F40-BE4C-DC327C658C37}" srcOrd="0" destOrd="0" presId="urn:microsoft.com/office/officeart/2005/8/layout/orgChart1"/>
    <dgm:cxn modelId="{0A8C7A1A-185D-4557-8D04-900A2F78A9E7}" type="presOf" srcId="{8289F9D4-BE67-40F8-9350-CD9ACD0AE5F4}" destId="{F6B04484-782F-4B16-8A06-E991C32215F7}" srcOrd="0" destOrd="0" presId="urn:microsoft.com/office/officeart/2005/8/layout/orgChart1"/>
    <dgm:cxn modelId="{FA83A41E-9648-46DB-8F8D-5A58D5D65AE2}" type="presOf" srcId="{D8E33F83-CC9C-48CC-AC6F-889C48B7996E}" destId="{967CD280-D91D-4CF1-AD00-5954A759D674}" srcOrd="1" destOrd="0" presId="urn:microsoft.com/office/officeart/2005/8/layout/orgChart1"/>
    <dgm:cxn modelId="{45FC0225-80DA-47C8-BD6F-0E42C641918C}" srcId="{0ECEEFC2-743A-4288-8E79-184C4DD24386}" destId="{C033215E-0CC8-46EE-BCF9-ED91B5AC2539}" srcOrd="0" destOrd="0" parTransId="{F4605F29-6588-4F8A-8AD9-3EEF349144CB}" sibTransId="{85205291-51E5-4D86-9184-7A33944AE5CD}"/>
    <dgm:cxn modelId="{B1A62E26-5F53-444F-B8F5-4FAD18D0391C}" type="presOf" srcId="{8047C1B6-0E08-46FF-A788-3B34FE5A9452}" destId="{9F3F19D9-BF1E-4D9B-A767-0784EC7FBE51}" srcOrd="0" destOrd="0" presId="urn:microsoft.com/office/officeart/2005/8/layout/orgChart1"/>
    <dgm:cxn modelId="{6481BE26-F54A-4B4A-B1D7-36804F963456}" type="presOf" srcId="{9A840726-FE13-4123-ACDE-4B94B81E6934}" destId="{0DCFC3AE-9B54-425A-8E99-37DA9019842D}" srcOrd="0" destOrd="0" presId="urn:microsoft.com/office/officeart/2005/8/layout/orgChart1"/>
    <dgm:cxn modelId="{7E219128-4B6D-4225-94AA-0406B27DE879}" srcId="{17463878-F271-4CDA-B3AE-58F76C1CCC82}" destId="{8047C1B6-0E08-46FF-A788-3B34FE5A9452}" srcOrd="2" destOrd="0" parTransId="{9A840726-FE13-4123-ACDE-4B94B81E6934}" sibTransId="{BDFCD3F8-6904-4FB0-B3E3-CFF14DC34376}"/>
    <dgm:cxn modelId="{EB854A2A-95C6-447F-A88F-F499F1E5D900}" srcId="{8289F9D4-BE67-40F8-9350-CD9ACD0AE5F4}" destId="{F3237296-9113-4151-812C-5430D78D65E6}" srcOrd="2" destOrd="0" parTransId="{D7D5F3BD-4912-429B-8CC6-0E09EE2CBBCA}" sibTransId="{AFB918D0-B260-4F27-B0F3-F29A52E2B165}"/>
    <dgm:cxn modelId="{C80ED12F-C3AE-4A3E-8BC1-B744D5D3CE0A}" type="presOf" srcId="{C033215E-0CC8-46EE-BCF9-ED91B5AC2539}" destId="{1A82A817-D8D8-4E1B-8A63-C1A25B60EAED}" srcOrd="0" destOrd="0" presId="urn:microsoft.com/office/officeart/2005/8/layout/orgChart1"/>
    <dgm:cxn modelId="{440F2530-D981-4EC7-A8DD-FB2BF1ABA673}" type="presOf" srcId="{3CAB0FA4-7F34-471E-B06E-EE2E616A8D97}" destId="{D117D326-09AB-4201-9C4C-93642914917D}" srcOrd="1" destOrd="0" presId="urn:microsoft.com/office/officeart/2005/8/layout/orgChart1"/>
    <dgm:cxn modelId="{F0295833-62E7-4B54-9B3F-62863068E24B}" type="presOf" srcId="{D8E33F83-CC9C-48CC-AC6F-889C48B7996E}" destId="{A8349021-1D1A-452E-8DD4-9BAA888C8AD0}" srcOrd="0" destOrd="0" presId="urn:microsoft.com/office/officeart/2005/8/layout/orgChart1"/>
    <dgm:cxn modelId="{E39FA134-442A-4084-885A-EB5A7F0D641F}" srcId="{16BD9C82-FD02-49EE-B44A-80EC2C6E2111}" destId="{6F87EBE3-BCFA-4AEF-B916-7813011F416D}" srcOrd="0" destOrd="0" parTransId="{AC4B7CCF-0339-46F1-B1D6-58B44654EE73}" sibTransId="{62DFEBEF-7A2C-47EF-9F68-ACF98B0BFBAA}"/>
    <dgm:cxn modelId="{F305853C-B073-4124-8112-75F349EC5155}" type="presOf" srcId="{F3237296-9113-4151-812C-5430D78D65E6}" destId="{EDD829E0-BBC1-4992-BE5B-975637B75F15}" srcOrd="0" destOrd="0" presId="urn:microsoft.com/office/officeart/2005/8/layout/orgChart1"/>
    <dgm:cxn modelId="{E4DEDB40-C4D1-458B-88DD-D9A5815E9C3A}" srcId="{8289F9D4-BE67-40F8-9350-CD9ACD0AE5F4}" destId="{B7324ADD-FC53-44E8-A8D9-1BAF3932CC18}" srcOrd="0" destOrd="0" parTransId="{543C7BAB-F01D-41EF-8024-5FD9DED734CA}" sibTransId="{B66F82A1-63A9-4DAA-91CE-4F4469403C94}"/>
    <dgm:cxn modelId="{CCE7B05E-0B6B-4297-8918-65D95BEE2865}" srcId="{0ECEEFC2-743A-4288-8E79-184C4DD24386}" destId="{4438AF89-ACAE-45F2-9936-B5B812A61944}" srcOrd="2" destOrd="0" parTransId="{CB74F324-C1D0-41C9-B23A-BD3F2D1E3C9C}" sibTransId="{CB9CF57A-6A92-463E-9FE9-D78C08E721C3}"/>
    <dgm:cxn modelId="{1A370461-6912-4510-A2BA-9078963CF8E3}" type="presOf" srcId="{3CAB0FA4-7F34-471E-B06E-EE2E616A8D97}" destId="{7D30920A-28D9-4F95-B39C-25AA44BAFE14}" srcOrd="0" destOrd="0" presId="urn:microsoft.com/office/officeart/2005/8/layout/orgChart1"/>
    <dgm:cxn modelId="{78684C41-3ED3-450D-9913-0FB6036688A4}" type="presOf" srcId="{4438AF89-ACAE-45F2-9936-B5B812A61944}" destId="{E29AB4BB-0ECC-44B8-B6E6-1D717EA0EA61}" srcOrd="0" destOrd="0" presId="urn:microsoft.com/office/officeart/2005/8/layout/orgChart1"/>
    <dgm:cxn modelId="{B15DED41-DC5D-44B1-B6BF-E9A5E7B13317}" type="presOf" srcId="{2D142247-DB21-4BC1-A95A-AF4F68BB3362}" destId="{DB4B86CE-B8FC-44E5-9CCD-F3F22C9CB845}" srcOrd="0" destOrd="0" presId="urn:microsoft.com/office/officeart/2005/8/layout/orgChart1"/>
    <dgm:cxn modelId="{DFD37569-3092-4AAC-A05C-027F31555520}" type="presOf" srcId="{772E0554-6D4D-456A-A0FE-7C820E237BE8}" destId="{FA5005D7-561E-4248-87FA-C97B2D8FF5F3}" srcOrd="0" destOrd="0" presId="urn:microsoft.com/office/officeart/2005/8/layout/orgChart1"/>
    <dgm:cxn modelId="{008C2E6A-503C-46FB-B2A5-AE076B211958}" srcId="{8289F9D4-BE67-40F8-9350-CD9ACD0AE5F4}" destId="{D8E33F83-CC9C-48CC-AC6F-889C48B7996E}" srcOrd="1" destOrd="0" parTransId="{7107B87E-B649-4BD0-A1BF-4E7BF8B48A08}" sibTransId="{E38F034E-5165-48D7-B9FC-B488013F02DF}"/>
    <dgm:cxn modelId="{1CD60777-5142-423D-A96D-6903203EF3E4}" type="presOf" srcId="{DD14C70B-9904-406F-863D-4419DA653B54}" destId="{97244362-ADB0-4B45-A09A-6E676F9F58DD}" srcOrd="0" destOrd="0" presId="urn:microsoft.com/office/officeart/2005/8/layout/orgChart1"/>
    <dgm:cxn modelId="{A4F90757-3A75-4652-9F64-102CD8703307}" type="presOf" srcId="{5DBFC971-276E-4841-8A7B-FA7C9D0ACFD3}" destId="{6C2BC7BD-3C8B-4C6A-9619-38C25A5FF65E}" srcOrd="0" destOrd="0" presId="urn:microsoft.com/office/officeart/2005/8/layout/orgChart1"/>
    <dgm:cxn modelId="{1C9BC477-899D-47E3-BC5B-FD55A597173B}" type="presOf" srcId="{8047C1B6-0E08-46FF-A788-3B34FE5A9452}" destId="{CB14F76A-D8BD-4561-B324-712F83E896A8}" srcOrd="1" destOrd="0" presId="urn:microsoft.com/office/officeart/2005/8/layout/orgChart1"/>
    <dgm:cxn modelId="{6896F057-03F6-45AB-9C07-687F4E10A96F}" type="presOf" srcId="{7E0024E2-5DF8-46E2-8C25-B1FD461D2582}" destId="{2E449D42-9349-4907-90DF-BDD45A57CA61}" srcOrd="0" destOrd="0" presId="urn:microsoft.com/office/officeart/2005/8/layout/orgChart1"/>
    <dgm:cxn modelId="{490F9158-0C79-487D-AEE3-A22A63D9FD6C}" srcId="{6F87EBE3-BCFA-4AEF-B916-7813011F416D}" destId="{0ECEEFC2-743A-4288-8E79-184C4DD24386}" srcOrd="1" destOrd="0" parTransId="{EA4653B3-5709-4E8A-B00E-6CFFC48B1A41}" sibTransId="{B464DDBD-3DB6-4764-830F-148857382362}"/>
    <dgm:cxn modelId="{5911E483-3F59-4BBD-A69D-C16EEAED42F2}" srcId="{6F87EBE3-BCFA-4AEF-B916-7813011F416D}" destId="{8289F9D4-BE67-40F8-9350-CD9ACD0AE5F4}" srcOrd="2" destOrd="0" parTransId="{38916633-C6C6-425B-8AFC-AB32A8716024}" sibTransId="{8DCE62DC-67C5-41D1-98E0-156E352A1B90}"/>
    <dgm:cxn modelId="{A871ED89-E9A8-42D8-B618-8B40F1B4C20C}" type="presOf" srcId="{543C7BAB-F01D-41EF-8024-5FD9DED734CA}" destId="{4B6C8764-4907-4A13-AA0E-035DD2B1DF0C}" srcOrd="0" destOrd="0" presId="urn:microsoft.com/office/officeart/2005/8/layout/orgChart1"/>
    <dgm:cxn modelId="{4772AF8B-14E6-4581-9098-B7F280CACCCB}" type="presOf" srcId="{17463878-F271-4CDA-B3AE-58F76C1CCC82}" destId="{93827F03-2312-4E1B-B37B-3D13BAB53C5E}" srcOrd="0" destOrd="0" presId="urn:microsoft.com/office/officeart/2005/8/layout/orgChart1"/>
    <dgm:cxn modelId="{64CD458F-EC22-4BF6-A8A4-ABB2878453C5}" type="presOf" srcId="{38916633-C6C6-425B-8AFC-AB32A8716024}" destId="{DC3C71E5-A52E-4C8E-B6E0-602E63AC136F}" srcOrd="0" destOrd="0" presId="urn:microsoft.com/office/officeart/2005/8/layout/orgChart1"/>
    <dgm:cxn modelId="{A2EAB791-B8A4-4A26-9AA3-370A78089EBC}" type="presOf" srcId="{4438AF89-ACAE-45F2-9936-B5B812A61944}" destId="{F75DD9CC-76BB-4421-934E-05E08CA35CCD}" srcOrd="1" destOrd="0" presId="urn:microsoft.com/office/officeart/2005/8/layout/orgChart1"/>
    <dgm:cxn modelId="{33A33398-6832-4061-8F4E-9FA7D87AA134}" srcId="{17463878-F271-4CDA-B3AE-58F76C1CCC82}" destId="{DD14C70B-9904-406F-863D-4419DA653B54}" srcOrd="1" destOrd="0" parTransId="{AE041530-C54C-43CC-93A2-54B763390260}" sibTransId="{838303D8-C56B-43C6-8085-A5AAE0D97570}"/>
    <dgm:cxn modelId="{A6E6299A-4651-4E87-994E-CA0AD05ABEEB}" srcId="{6F87EBE3-BCFA-4AEF-B916-7813011F416D}" destId="{17463878-F271-4CDA-B3AE-58F76C1CCC82}" srcOrd="0" destOrd="0" parTransId="{7E0024E2-5DF8-46E2-8C25-B1FD461D2582}" sibTransId="{833C65B3-7984-4917-B933-97E322DDDAA2}"/>
    <dgm:cxn modelId="{A5495C9C-0D83-46C1-BFCB-7C87F75F32AB}" type="presOf" srcId="{F3237296-9113-4151-812C-5430D78D65E6}" destId="{F5C609DF-CB05-469C-A36E-F7614804070E}" srcOrd="1" destOrd="0" presId="urn:microsoft.com/office/officeart/2005/8/layout/orgChart1"/>
    <dgm:cxn modelId="{6A5F84A1-B9A8-4DFE-9AF9-8ED8977E6462}" srcId="{17463878-F271-4CDA-B3AE-58F76C1CCC82}" destId="{3CAB0FA4-7F34-471E-B06E-EE2E616A8D97}" srcOrd="0" destOrd="0" parTransId="{5DBFC971-276E-4841-8A7B-FA7C9D0ACFD3}" sibTransId="{B52605F6-2A61-4122-92DA-5A1549EE9632}"/>
    <dgm:cxn modelId="{E14A23B1-0E63-44E5-BE0F-6BFB8F21FD00}" type="presOf" srcId="{CB74F324-C1D0-41C9-B23A-BD3F2D1E3C9C}" destId="{F0279F1D-B717-4895-B3E4-07AA6BAFD000}" srcOrd="0" destOrd="0" presId="urn:microsoft.com/office/officeart/2005/8/layout/orgChart1"/>
    <dgm:cxn modelId="{5752CBB8-1474-4E83-B1EC-FB217C560073}" type="presOf" srcId="{EA4653B3-5709-4E8A-B00E-6CFFC48B1A41}" destId="{314B0E77-1FFE-446A-A3B5-3ACC5AB59E9F}" srcOrd="0" destOrd="0" presId="urn:microsoft.com/office/officeart/2005/8/layout/orgChart1"/>
    <dgm:cxn modelId="{60B626C0-1559-4612-9B56-5A5FCB586BDE}" type="presOf" srcId="{AE041530-C54C-43CC-93A2-54B763390260}" destId="{E6A1C385-7CA4-41A6-A933-701B678A695A}" srcOrd="0" destOrd="0" presId="urn:microsoft.com/office/officeart/2005/8/layout/orgChart1"/>
    <dgm:cxn modelId="{5F6EC3C3-AA74-442E-A5AB-33A0C1C1B199}" type="presOf" srcId="{8289F9D4-BE67-40F8-9350-CD9ACD0AE5F4}" destId="{691B2B66-D9CF-46F7-8F1D-E450E3C08A1D}" srcOrd="1" destOrd="0" presId="urn:microsoft.com/office/officeart/2005/8/layout/orgChart1"/>
    <dgm:cxn modelId="{E76C85DB-F327-46E1-BCDC-2E74F9024A5B}" type="presOf" srcId="{DD14C70B-9904-406F-863D-4419DA653B54}" destId="{E32F8A0A-C7B2-4236-A717-8BFBCFBC6DF1}" srcOrd="1" destOrd="0" presId="urn:microsoft.com/office/officeart/2005/8/layout/orgChart1"/>
    <dgm:cxn modelId="{DE772BDC-5F07-464A-8D5E-1A5437C50EAE}" type="presOf" srcId="{6F87EBE3-BCFA-4AEF-B916-7813011F416D}" destId="{67BD9696-39CF-4121-83BA-5D3E90D71F16}" srcOrd="1" destOrd="0" presId="urn:microsoft.com/office/officeart/2005/8/layout/orgChart1"/>
    <dgm:cxn modelId="{E0272DDE-85F1-4E6C-BF89-D3473EB18A0D}" type="presOf" srcId="{17463878-F271-4CDA-B3AE-58F76C1CCC82}" destId="{4E8C859A-B80E-461A-9199-216A9A1833A0}" srcOrd="1" destOrd="0" presId="urn:microsoft.com/office/officeart/2005/8/layout/orgChart1"/>
    <dgm:cxn modelId="{729F44E3-9C6A-4851-85BA-000933830D10}" type="presOf" srcId="{B7324ADD-FC53-44E8-A8D9-1BAF3932CC18}" destId="{EA24901A-F0BE-4F99-9BFA-DCC4AC69AEAD}" srcOrd="1" destOrd="0" presId="urn:microsoft.com/office/officeart/2005/8/layout/orgChart1"/>
    <dgm:cxn modelId="{492DD0EF-A640-4E19-B1DB-D5E421C2C10B}" type="presOf" srcId="{16BD9C82-FD02-49EE-B44A-80EC2C6E2111}" destId="{7FAEF354-D96C-45F6-A2FE-4F6BE2071A54}" srcOrd="0" destOrd="0" presId="urn:microsoft.com/office/officeart/2005/8/layout/orgChart1"/>
    <dgm:cxn modelId="{EF2678F3-4B3C-4A00-8AD0-0A595225CEF2}" type="presOf" srcId="{772E0554-6D4D-456A-A0FE-7C820E237BE8}" destId="{3D37A598-F914-4071-BD7A-8B9502386909}" srcOrd="1" destOrd="0" presId="urn:microsoft.com/office/officeart/2005/8/layout/orgChart1"/>
    <dgm:cxn modelId="{1273E3FF-2913-4E87-9271-F5145B63EF19}" type="presOf" srcId="{C033215E-0CC8-46EE-BCF9-ED91B5AC2539}" destId="{500350B5-AD1E-49C2-86F6-5F8CD158522C}" srcOrd="1" destOrd="0" presId="urn:microsoft.com/office/officeart/2005/8/layout/orgChart1"/>
    <dgm:cxn modelId="{1E676F1C-E47D-48E9-B9CA-4AE070039C83}" type="presParOf" srcId="{7FAEF354-D96C-45F6-A2FE-4F6BE2071A54}" destId="{4F9937A5-7CE5-4713-B5C7-F9F655D34C55}" srcOrd="0" destOrd="0" presId="urn:microsoft.com/office/officeart/2005/8/layout/orgChart1"/>
    <dgm:cxn modelId="{52D52F10-94AE-4CB8-A592-0C11E5DFB8D8}" type="presParOf" srcId="{4F9937A5-7CE5-4713-B5C7-F9F655D34C55}" destId="{A2E19077-5DB7-4BB8-91EC-A1A0CA384CD4}" srcOrd="0" destOrd="0" presId="urn:microsoft.com/office/officeart/2005/8/layout/orgChart1"/>
    <dgm:cxn modelId="{C9E0A299-6B2C-45F5-926C-5550D02FA2DB}" type="presParOf" srcId="{A2E19077-5DB7-4BB8-91EC-A1A0CA384CD4}" destId="{7E47F151-0307-437F-928E-9E5B059B4BF3}" srcOrd="0" destOrd="0" presId="urn:microsoft.com/office/officeart/2005/8/layout/orgChart1"/>
    <dgm:cxn modelId="{B8B6188E-9481-4B4B-90CC-87238919D914}" type="presParOf" srcId="{A2E19077-5DB7-4BB8-91EC-A1A0CA384CD4}" destId="{67BD9696-39CF-4121-83BA-5D3E90D71F16}" srcOrd="1" destOrd="0" presId="urn:microsoft.com/office/officeart/2005/8/layout/orgChart1"/>
    <dgm:cxn modelId="{92DDC142-59A9-4D0F-89B9-6FFFD686A93A}" type="presParOf" srcId="{4F9937A5-7CE5-4713-B5C7-F9F655D34C55}" destId="{9005E9EA-5E98-48D2-97E8-1D9BD30B0502}" srcOrd="1" destOrd="0" presId="urn:microsoft.com/office/officeart/2005/8/layout/orgChart1"/>
    <dgm:cxn modelId="{0C740710-FF67-4023-97BE-977D2B7AD203}" type="presParOf" srcId="{9005E9EA-5E98-48D2-97E8-1D9BD30B0502}" destId="{2E449D42-9349-4907-90DF-BDD45A57CA61}" srcOrd="0" destOrd="0" presId="urn:microsoft.com/office/officeart/2005/8/layout/orgChart1"/>
    <dgm:cxn modelId="{72C9FC8A-ECA8-446E-860A-D335409831F0}" type="presParOf" srcId="{9005E9EA-5E98-48D2-97E8-1D9BD30B0502}" destId="{1662EEED-F7B7-465F-8366-FA10C8B5557F}" srcOrd="1" destOrd="0" presId="urn:microsoft.com/office/officeart/2005/8/layout/orgChart1"/>
    <dgm:cxn modelId="{6220FA33-6860-4F88-A5E7-D272C794CD1A}" type="presParOf" srcId="{1662EEED-F7B7-465F-8366-FA10C8B5557F}" destId="{2777723A-CE9E-4A66-8C7B-CDA36CFBD321}" srcOrd="0" destOrd="0" presId="urn:microsoft.com/office/officeart/2005/8/layout/orgChart1"/>
    <dgm:cxn modelId="{046E73F1-6CED-4C5B-AF0C-970E2C06405F}" type="presParOf" srcId="{2777723A-CE9E-4A66-8C7B-CDA36CFBD321}" destId="{93827F03-2312-4E1B-B37B-3D13BAB53C5E}" srcOrd="0" destOrd="0" presId="urn:microsoft.com/office/officeart/2005/8/layout/orgChart1"/>
    <dgm:cxn modelId="{89809477-9452-4A55-ABC2-2C5E55540059}" type="presParOf" srcId="{2777723A-CE9E-4A66-8C7B-CDA36CFBD321}" destId="{4E8C859A-B80E-461A-9199-216A9A1833A0}" srcOrd="1" destOrd="0" presId="urn:microsoft.com/office/officeart/2005/8/layout/orgChart1"/>
    <dgm:cxn modelId="{F04D3C13-AAFC-450F-8AC3-5192C3C24464}" type="presParOf" srcId="{1662EEED-F7B7-465F-8366-FA10C8B5557F}" destId="{24D91CBD-6079-4B96-9373-EB724D76BE88}" srcOrd="1" destOrd="0" presId="urn:microsoft.com/office/officeart/2005/8/layout/orgChart1"/>
    <dgm:cxn modelId="{0DB64749-BA3D-487A-9AF6-331033828F3D}" type="presParOf" srcId="{24D91CBD-6079-4B96-9373-EB724D76BE88}" destId="{6C2BC7BD-3C8B-4C6A-9619-38C25A5FF65E}" srcOrd="0" destOrd="0" presId="urn:microsoft.com/office/officeart/2005/8/layout/orgChart1"/>
    <dgm:cxn modelId="{0353CEA1-1575-4B1E-B882-C1CBB79538D7}" type="presParOf" srcId="{24D91CBD-6079-4B96-9373-EB724D76BE88}" destId="{5B2793F1-6A64-4C91-89B8-4AA54F314152}" srcOrd="1" destOrd="0" presId="urn:microsoft.com/office/officeart/2005/8/layout/orgChart1"/>
    <dgm:cxn modelId="{E2203049-60FA-4122-B227-E52400DDBF2D}" type="presParOf" srcId="{5B2793F1-6A64-4C91-89B8-4AA54F314152}" destId="{6DBF21BF-097D-4DA6-8F7D-FD6B3CE5ACED}" srcOrd="0" destOrd="0" presId="urn:microsoft.com/office/officeart/2005/8/layout/orgChart1"/>
    <dgm:cxn modelId="{E86B0E70-69BF-4CED-B6F3-CE2F3AF3CFC1}" type="presParOf" srcId="{6DBF21BF-097D-4DA6-8F7D-FD6B3CE5ACED}" destId="{7D30920A-28D9-4F95-B39C-25AA44BAFE14}" srcOrd="0" destOrd="0" presId="urn:microsoft.com/office/officeart/2005/8/layout/orgChart1"/>
    <dgm:cxn modelId="{755BD32D-EDFE-46BE-9E5A-F06DD3591C24}" type="presParOf" srcId="{6DBF21BF-097D-4DA6-8F7D-FD6B3CE5ACED}" destId="{D117D326-09AB-4201-9C4C-93642914917D}" srcOrd="1" destOrd="0" presId="urn:microsoft.com/office/officeart/2005/8/layout/orgChart1"/>
    <dgm:cxn modelId="{8E7430C3-766F-42EF-AAD2-BB83C525354C}" type="presParOf" srcId="{5B2793F1-6A64-4C91-89B8-4AA54F314152}" destId="{24FCC388-48FE-473A-BB54-EA2295E0D988}" srcOrd="1" destOrd="0" presId="urn:microsoft.com/office/officeart/2005/8/layout/orgChart1"/>
    <dgm:cxn modelId="{CA54B973-BA66-46AE-9319-C19975A543DE}" type="presParOf" srcId="{5B2793F1-6A64-4C91-89B8-4AA54F314152}" destId="{FB132AC1-BE71-4B01-B518-9E36BFDCD473}" srcOrd="2" destOrd="0" presId="urn:microsoft.com/office/officeart/2005/8/layout/orgChart1"/>
    <dgm:cxn modelId="{7C6849CF-185B-4C19-BEAF-A47ED200EA8C}" type="presParOf" srcId="{24D91CBD-6079-4B96-9373-EB724D76BE88}" destId="{E6A1C385-7CA4-41A6-A933-701B678A695A}" srcOrd="2" destOrd="0" presId="urn:microsoft.com/office/officeart/2005/8/layout/orgChart1"/>
    <dgm:cxn modelId="{255D33DC-4037-4DDC-84E3-51D30E1C5333}" type="presParOf" srcId="{24D91CBD-6079-4B96-9373-EB724D76BE88}" destId="{D386B1D1-FB30-434B-975F-2969AA02C223}" srcOrd="3" destOrd="0" presId="urn:microsoft.com/office/officeart/2005/8/layout/orgChart1"/>
    <dgm:cxn modelId="{BD3CD8FF-B88C-4278-9F24-2D87BB15A84B}" type="presParOf" srcId="{D386B1D1-FB30-434B-975F-2969AA02C223}" destId="{41297162-9C1B-42CD-A05A-66F23BA4680E}" srcOrd="0" destOrd="0" presId="urn:microsoft.com/office/officeart/2005/8/layout/orgChart1"/>
    <dgm:cxn modelId="{D1CF8F6B-5014-4725-8DEB-98EB7EF1D700}" type="presParOf" srcId="{41297162-9C1B-42CD-A05A-66F23BA4680E}" destId="{97244362-ADB0-4B45-A09A-6E676F9F58DD}" srcOrd="0" destOrd="0" presId="urn:microsoft.com/office/officeart/2005/8/layout/orgChart1"/>
    <dgm:cxn modelId="{8DF302DD-51F5-4CE4-A174-BDA6DFC472A9}" type="presParOf" srcId="{41297162-9C1B-42CD-A05A-66F23BA4680E}" destId="{E32F8A0A-C7B2-4236-A717-8BFBCFBC6DF1}" srcOrd="1" destOrd="0" presId="urn:microsoft.com/office/officeart/2005/8/layout/orgChart1"/>
    <dgm:cxn modelId="{8058538E-01FF-4335-B46F-AC5391C76406}" type="presParOf" srcId="{D386B1D1-FB30-434B-975F-2969AA02C223}" destId="{A57AD24E-7F39-490F-8B1F-6AEC4541F822}" srcOrd="1" destOrd="0" presId="urn:microsoft.com/office/officeart/2005/8/layout/orgChart1"/>
    <dgm:cxn modelId="{35D5A21C-8117-44E5-86F6-9E573FE28840}" type="presParOf" srcId="{D386B1D1-FB30-434B-975F-2969AA02C223}" destId="{26DEC828-D8FD-4031-8D11-EFA4C93F707D}" srcOrd="2" destOrd="0" presId="urn:microsoft.com/office/officeart/2005/8/layout/orgChart1"/>
    <dgm:cxn modelId="{5CCD88FA-2A1A-4CEE-AAE1-7854227E1D2A}" type="presParOf" srcId="{24D91CBD-6079-4B96-9373-EB724D76BE88}" destId="{0DCFC3AE-9B54-425A-8E99-37DA9019842D}" srcOrd="4" destOrd="0" presId="urn:microsoft.com/office/officeart/2005/8/layout/orgChart1"/>
    <dgm:cxn modelId="{41A877B8-4527-4032-A4DE-5037B867473A}" type="presParOf" srcId="{24D91CBD-6079-4B96-9373-EB724D76BE88}" destId="{21C59B50-BE13-498B-B16A-36760228A1B4}" srcOrd="5" destOrd="0" presId="urn:microsoft.com/office/officeart/2005/8/layout/orgChart1"/>
    <dgm:cxn modelId="{F21D0A60-B91B-4BDC-AD03-436A6BD79A9D}" type="presParOf" srcId="{21C59B50-BE13-498B-B16A-36760228A1B4}" destId="{9CD91D61-EA2D-41E9-A324-446C71EF9310}" srcOrd="0" destOrd="0" presId="urn:microsoft.com/office/officeart/2005/8/layout/orgChart1"/>
    <dgm:cxn modelId="{26185FA5-0ED0-43D3-AE53-AB02A01BC89E}" type="presParOf" srcId="{9CD91D61-EA2D-41E9-A324-446C71EF9310}" destId="{9F3F19D9-BF1E-4D9B-A767-0784EC7FBE51}" srcOrd="0" destOrd="0" presId="urn:microsoft.com/office/officeart/2005/8/layout/orgChart1"/>
    <dgm:cxn modelId="{FB06A9EB-4993-4C1C-84BB-D1F03794FF7C}" type="presParOf" srcId="{9CD91D61-EA2D-41E9-A324-446C71EF9310}" destId="{CB14F76A-D8BD-4561-B324-712F83E896A8}" srcOrd="1" destOrd="0" presId="urn:microsoft.com/office/officeart/2005/8/layout/orgChart1"/>
    <dgm:cxn modelId="{B2D61DF3-70CB-48AA-924B-FADFA4EF8829}" type="presParOf" srcId="{21C59B50-BE13-498B-B16A-36760228A1B4}" destId="{0A80B9B7-8582-4DC0-B8B8-C99268D836A5}" srcOrd="1" destOrd="0" presId="urn:microsoft.com/office/officeart/2005/8/layout/orgChart1"/>
    <dgm:cxn modelId="{40BD094B-4892-49AA-B34C-AFABD7CD136A}" type="presParOf" srcId="{21C59B50-BE13-498B-B16A-36760228A1B4}" destId="{CD9F1203-4F63-4C08-9D3D-B088765A603F}" srcOrd="2" destOrd="0" presId="urn:microsoft.com/office/officeart/2005/8/layout/orgChart1"/>
    <dgm:cxn modelId="{026226CA-AF13-4529-B254-2391B086403F}" type="presParOf" srcId="{1662EEED-F7B7-465F-8366-FA10C8B5557F}" destId="{034EEE36-8469-46D4-90BE-151B93DE3920}" srcOrd="2" destOrd="0" presId="urn:microsoft.com/office/officeart/2005/8/layout/orgChart1"/>
    <dgm:cxn modelId="{A85A8C03-74D1-4AF4-83AF-A6D191B459FD}" type="presParOf" srcId="{9005E9EA-5E98-48D2-97E8-1D9BD30B0502}" destId="{314B0E77-1FFE-446A-A3B5-3ACC5AB59E9F}" srcOrd="2" destOrd="0" presId="urn:microsoft.com/office/officeart/2005/8/layout/orgChart1"/>
    <dgm:cxn modelId="{70C24335-FC2F-4366-9D3D-9A4DC3B5F76A}" type="presParOf" srcId="{9005E9EA-5E98-48D2-97E8-1D9BD30B0502}" destId="{3AA89298-4BD1-4381-8FC9-76D082DE2A59}" srcOrd="3" destOrd="0" presId="urn:microsoft.com/office/officeart/2005/8/layout/orgChart1"/>
    <dgm:cxn modelId="{475A3D16-F1F5-472B-BA7D-58E499F220F0}" type="presParOf" srcId="{3AA89298-4BD1-4381-8FC9-76D082DE2A59}" destId="{896B387E-4DBF-45A6-B8E5-071FC6A804DE}" srcOrd="0" destOrd="0" presId="urn:microsoft.com/office/officeart/2005/8/layout/orgChart1"/>
    <dgm:cxn modelId="{6EA22BA0-0C5D-47DC-A6A7-445CC11CBC52}" type="presParOf" srcId="{896B387E-4DBF-45A6-B8E5-071FC6A804DE}" destId="{B2E58A31-4301-43D3-AF8D-1189E2E61908}" srcOrd="0" destOrd="0" presId="urn:microsoft.com/office/officeart/2005/8/layout/orgChart1"/>
    <dgm:cxn modelId="{E25302D8-9489-480D-A553-AF61F0ACEBC5}" type="presParOf" srcId="{896B387E-4DBF-45A6-B8E5-071FC6A804DE}" destId="{DBC24DC4-E857-4E65-9014-53B97B8E4C7C}" srcOrd="1" destOrd="0" presId="urn:microsoft.com/office/officeart/2005/8/layout/orgChart1"/>
    <dgm:cxn modelId="{318145F7-0657-4CF0-A339-4FB76AFCB090}" type="presParOf" srcId="{3AA89298-4BD1-4381-8FC9-76D082DE2A59}" destId="{9E087EF7-2DF0-415A-B656-BF6EE068B594}" srcOrd="1" destOrd="0" presId="urn:microsoft.com/office/officeart/2005/8/layout/orgChart1"/>
    <dgm:cxn modelId="{74CDB129-86AF-4978-A3CF-9572FEBD0035}" type="presParOf" srcId="{9E087EF7-2DF0-415A-B656-BF6EE068B594}" destId="{31C1FE24-F535-4F8F-8ED7-ACE8A4EE1BF3}" srcOrd="0" destOrd="0" presId="urn:microsoft.com/office/officeart/2005/8/layout/orgChart1"/>
    <dgm:cxn modelId="{F0E6F729-8451-4ACF-9C04-46376033B7C1}" type="presParOf" srcId="{9E087EF7-2DF0-415A-B656-BF6EE068B594}" destId="{3C372C45-2097-42F0-B49D-EBE835EE5848}" srcOrd="1" destOrd="0" presId="urn:microsoft.com/office/officeart/2005/8/layout/orgChart1"/>
    <dgm:cxn modelId="{E565BE28-1D08-459F-A2B5-587E65D8ED22}" type="presParOf" srcId="{3C372C45-2097-42F0-B49D-EBE835EE5848}" destId="{6BF8BC17-687D-4114-A0BC-BFDCB0FDA97C}" srcOrd="0" destOrd="0" presId="urn:microsoft.com/office/officeart/2005/8/layout/orgChart1"/>
    <dgm:cxn modelId="{568E5EF7-08D1-4E18-AF02-E92707173EE3}" type="presParOf" srcId="{6BF8BC17-687D-4114-A0BC-BFDCB0FDA97C}" destId="{1A82A817-D8D8-4E1B-8A63-C1A25B60EAED}" srcOrd="0" destOrd="0" presId="urn:microsoft.com/office/officeart/2005/8/layout/orgChart1"/>
    <dgm:cxn modelId="{F300FCDA-E24F-43DF-98D2-5A72D5B659AE}" type="presParOf" srcId="{6BF8BC17-687D-4114-A0BC-BFDCB0FDA97C}" destId="{500350B5-AD1E-49C2-86F6-5F8CD158522C}" srcOrd="1" destOrd="0" presId="urn:microsoft.com/office/officeart/2005/8/layout/orgChart1"/>
    <dgm:cxn modelId="{E195D3E4-5E33-4973-9416-39AC1B3157B6}" type="presParOf" srcId="{3C372C45-2097-42F0-B49D-EBE835EE5848}" destId="{84B004AF-B76C-4C89-A14E-E27F47A7B05C}" srcOrd="1" destOrd="0" presId="urn:microsoft.com/office/officeart/2005/8/layout/orgChart1"/>
    <dgm:cxn modelId="{DC5F8C8A-049C-407B-B159-B86CDEFA0422}" type="presParOf" srcId="{3C372C45-2097-42F0-B49D-EBE835EE5848}" destId="{4C8F4FCD-68F4-46FA-8788-59BC7A7227E3}" srcOrd="2" destOrd="0" presId="urn:microsoft.com/office/officeart/2005/8/layout/orgChart1"/>
    <dgm:cxn modelId="{2A71B7C3-5509-4822-AB83-BE620A4E0C49}" type="presParOf" srcId="{9E087EF7-2DF0-415A-B656-BF6EE068B594}" destId="{DB4B86CE-B8FC-44E5-9CCD-F3F22C9CB845}" srcOrd="2" destOrd="0" presId="urn:microsoft.com/office/officeart/2005/8/layout/orgChart1"/>
    <dgm:cxn modelId="{A09B833E-979E-42E6-BA4E-5CB5C601DAC4}" type="presParOf" srcId="{9E087EF7-2DF0-415A-B656-BF6EE068B594}" destId="{0C907503-3C65-4A72-B5B8-F858C9CE0DD5}" srcOrd="3" destOrd="0" presId="urn:microsoft.com/office/officeart/2005/8/layout/orgChart1"/>
    <dgm:cxn modelId="{57EF6924-EEA4-401E-8F20-405B711E64B2}" type="presParOf" srcId="{0C907503-3C65-4A72-B5B8-F858C9CE0DD5}" destId="{5DCA5CEC-837E-4A9B-A64D-6A00106318FC}" srcOrd="0" destOrd="0" presId="urn:microsoft.com/office/officeart/2005/8/layout/orgChart1"/>
    <dgm:cxn modelId="{3D724E67-086F-4AD4-8214-CA99047D5229}" type="presParOf" srcId="{5DCA5CEC-837E-4A9B-A64D-6A00106318FC}" destId="{FA5005D7-561E-4248-87FA-C97B2D8FF5F3}" srcOrd="0" destOrd="0" presId="urn:microsoft.com/office/officeart/2005/8/layout/orgChart1"/>
    <dgm:cxn modelId="{8FEA6CE9-CB52-444F-962B-DA32FE498861}" type="presParOf" srcId="{5DCA5CEC-837E-4A9B-A64D-6A00106318FC}" destId="{3D37A598-F914-4071-BD7A-8B9502386909}" srcOrd="1" destOrd="0" presId="urn:microsoft.com/office/officeart/2005/8/layout/orgChart1"/>
    <dgm:cxn modelId="{48E83FFA-AE89-4E97-BE84-1CC337FB97B4}" type="presParOf" srcId="{0C907503-3C65-4A72-B5B8-F858C9CE0DD5}" destId="{B445CC64-CA46-4C79-957D-9A61AD84D12D}" srcOrd="1" destOrd="0" presId="urn:microsoft.com/office/officeart/2005/8/layout/orgChart1"/>
    <dgm:cxn modelId="{BDF0665E-BA12-4C46-A13C-FA8E52405ECC}" type="presParOf" srcId="{0C907503-3C65-4A72-B5B8-F858C9CE0DD5}" destId="{8ECB1706-E3E5-4C58-A867-955D521DE9F1}" srcOrd="2" destOrd="0" presId="urn:microsoft.com/office/officeart/2005/8/layout/orgChart1"/>
    <dgm:cxn modelId="{A44ED43E-BB64-4D29-971D-698318122A30}" type="presParOf" srcId="{9E087EF7-2DF0-415A-B656-BF6EE068B594}" destId="{F0279F1D-B717-4895-B3E4-07AA6BAFD000}" srcOrd="4" destOrd="0" presId="urn:microsoft.com/office/officeart/2005/8/layout/orgChart1"/>
    <dgm:cxn modelId="{D91C3E88-89BB-4921-88B1-24AFDA0E169E}" type="presParOf" srcId="{9E087EF7-2DF0-415A-B656-BF6EE068B594}" destId="{DA579C7A-C6C3-45A0-BA54-3BB01A0C09DF}" srcOrd="5" destOrd="0" presId="urn:microsoft.com/office/officeart/2005/8/layout/orgChart1"/>
    <dgm:cxn modelId="{B9CCAF06-DB04-4D67-A46D-C52DF9160EB9}" type="presParOf" srcId="{DA579C7A-C6C3-45A0-BA54-3BB01A0C09DF}" destId="{B2C7959F-D36A-4911-A627-B865876FB77A}" srcOrd="0" destOrd="0" presId="urn:microsoft.com/office/officeart/2005/8/layout/orgChart1"/>
    <dgm:cxn modelId="{B185229F-0903-4B2E-846C-BCACEC2EB2CA}" type="presParOf" srcId="{B2C7959F-D36A-4911-A627-B865876FB77A}" destId="{E29AB4BB-0ECC-44B8-B6E6-1D717EA0EA61}" srcOrd="0" destOrd="0" presId="urn:microsoft.com/office/officeart/2005/8/layout/orgChart1"/>
    <dgm:cxn modelId="{1DD66C42-81DC-4BDC-BD86-BE8B85668C29}" type="presParOf" srcId="{B2C7959F-D36A-4911-A627-B865876FB77A}" destId="{F75DD9CC-76BB-4421-934E-05E08CA35CCD}" srcOrd="1" destOrd="0" presId="urn:microsoft.com/office/officeart/2005/8/layout/orgChart1"/>
    <dgm:cxn modelId="{84C673E4-8D65-43D3-844F-FB2FE5BD016A}" type="presParOf" srcId="{DA579C7A-C6C3-45A0-BA54-3BB01A0C09DF}" destId="{DDD815BD-1AD4-490B-9773-FB931AF9C489}" srcOrd="1" destOrd="0" presId="urn:microsoft.com/office/officeart/2005/8/layout/orgChart1"/>
    <dgm:cxn modelId="{B535C93D-2F67-4E78-AF7E-333F90922558}" type="presParOf" srcId="{DA579C7A-C6C3-45A0-BA54-3BB01A0C09DF}" destId="{C925EABB-4D55-4C6D-9C72-BDB9D97B5875}" srcOrd="2" destOrd="0" presId="urn:microsoft.com/office/officeart/2005/8/layout/orgChart1"/>
    <dgm:cxn modelId="{8229103F-63AA-45E3-8DCB-393FAB1F535F}" type="presParOf" srcId="{3AA89298-4BD1-4381-8FC9-76D082DE2A59}" destId="{04531D0E-480C-4BF7-B2B1-22988F256497}" srcOrd="2" destOrd="0" presId="urn:microsoft.com/office/officeart/2005/8/layout/orgChart1"/>
    <dgm:cxn modelId="{2251DE39-3307-451B-BE3B-22635EC7D915}" type="presParOf" srcId="{9005E9EA-5E98-48D2-97E8-1D9BD30B0502}" destId="{DC3C71E5-A52E-4C8E-B6E0-602E63AC136F}" srcOrd="4" destOrd="0" presId="urn:microsoft.com/office/officeart/2005/8/layout/orgChart1"/>
    <dgm:cxn modelId="{89D455AF-9295-435D-8B72-106D55F51982}" type="presParOf" srcId="{9005E9EA-5E98-48D2-97E8-1D9BD30B0502}" destId="{9B998B95-730B-4AF1-AD0B-7E3B6F42F9C5}" srcOrd="5" destOrd="0" presId="urn:microsoft.com/office/officeart/2005/8/layout/orgChart1"/>
    <dgm:cxn modelId="{162E1B55-D8DD-4552-96F2-56FF38EF49EE}" type="presParOf" srcId="{9B998B95-730B-4AF1-AD0B-7E3B6F42F9C5}" destId="{5DFCC13D-8EF6-4CD0-A321-4C138E56C95C}" srcOrd="0" destOrd="0" presId="urn:microsoft.com/office/officeart/2005/8/layout/orgChart1"/>
    <dgm:cxn modelId="{56173B7B-C654-465F-80C5-344228C1CE0E}" type="presParOf" srcId="{5DFCC13D-8EF6-4CD0-A321-4C138E56C95C}" destId="{F6B04484-782F-4B16-8A06-E991C32215F7}" srcOrd="0" destOrd="0" presId="urn:microsoft.com/office/officeart/2005/8/layout/orgChart1"/>
    <dgm:cxn modelId="{26F46FB7-0891-4B79-BE00-A3B39D7D1429}" type="presParOf" srcId="{5DFCC13D-8EF6-4CD0-A321-4C138E56C95C}" destId="{691B2B66-D9CF-46F7-8F1D-E450E3C08A1D}" srcOrd="1" destOrd="0" presId="urn:microsoft.com/office/officeart/2005/8/layout/orgChart1"/>
    <dgm:cxn modelId="{5223B4FA-5782-4A53-B40A-AF8225D1B5BB}" type="presParOf" srcId="{9B998B95-730B-4AF1-AD0B-7E3B6F42F9C5}" destId="{2F04FFD7-AF08-46E1-A2F6-3FA10FE3D6CD}" srcOrd="1" destOrd="0" presId="urn:microsoft.com/office/officeart/2005/8/layout/orgChart1"/>
    <dgm:cxn modelId="{6893B17C-4912-420E-BDE2-FB1ADA039CBE}" type="presParOf" srcId="{2F04FFD7-AF08-46E1-A2F6-3FA10FE3D6CD}" destId="{4B6C8764-4907-4A13-AA0E-035DD2B1DF0C}" srcOrd="0" destOrd="0" presId="urn:microsoft.com/office/officeart/2005/8/layout/orgChart1"/>
    <dgm:cxn modelId="{D2971402-42D6-402C-8CEF-AF69ADEBD195}" type="presParOf" srcId="{2F04FFD7-AF08-46E1-A2F6-3FA10FE3D6CD}" destId="{7D00A051-761B-4322-A84B-060E0A432752}" srcOrd="1" destOrd="0" presId="urn:microsoft.com/office/officeart/2005/8/layout/orgChart1"/>
    <dgm:cxn modelId="{A9297C25-9364-403B-84B0-A02D95A34E8A}" type="presParOf" srcId="{7D00A051-761B-4322-A84B-060E0A432752}" destId="{7F724468-B9C6-4910-8F6A-808175BC591C}" srcOrd="0" destOrd="0" presId="urn:microsoft.com/office/officeart/2005/8/layout/orgChart1"/>
    <dgm:cxn modelId="{B5C61A99-4AE0-4679-A5E4-964D2139F54A}" type="presParOf" srcId="{7F724468-B9C6-4910-8F6A-808175BC591C}" destId="{A8CF4EDE-66D7-4F40-BE4C-DC327C658C37}" srcOrd="0" destOrd="0" presId="urn:microsoft.com/office/officeart/2005/8/layout/orgChart1"/>
    <dgm:cxn modelId="{5AAF0C66-432F-442B-89C8-E9F2A20CB6D1}" type="presParOf" srcId="{7F724468-B9C6-4910-8F6A-808175BC591C}" destId="{EA24901A-F0BE-4F99-9BFA-DCC4AC69AEAD}" srcOrd="1" destOrd="0" presId="urn:microsoft.com/office/officeart/2005/8/layout/orgChart1"/>
    <dgm:cxn modelId="{1A95D84A-DDA3-427C-955D-82B241028828}" type="presParOf" srcId="{7D00A051-761B-4322-A84B-060E0A432752}" destId="{D394A0F5-DBEA-4DA4-B302-BCBA585207D0}" srcOrd="1" destOrd="0" presId="urn:microsoft.com/office/officeart/2005/8/layout/orgChart1"/>
    <dgm:cxn modelId="{E6B48A36-B8F6-4B45-BC0A-E2DD94713C8E}" type="presParOf" srcId="{7D00A051-761B-4322-A84B-060E0A432752}" destId="{D29A5C40-7B25-4914-AE6A-D2917D3AC8AF}" srcOrd="2" destOrd="0" presId="urn:microsoft.com/office/officeart/2005/8/layout/orgChart1"/>
    <dgm:cxn modelId="{CA08CD77-A97B-4462-AB91-DA4FA2A9DCC7}" type="presParOf" srcId="{2F04FFD7-AF08-46E1-A2F6-3FA10FE3D6CD}" destId="{432FFF01-F553-40E8-9792-4EB644C14AC1}" srcOrd="2" destOrd="0" presId="urn:microsoft.com/office/officeart/2005/8/layout/orgChart1"/>
    <dgm:cxn modelId="{AFE3CEA3-DCF3-4216-AD54-3EDF39AF3051}" type="presParOf" srcId="{2F04FFD7-AF08-46E1-A2F6-3FA10FE3D6CD}" destId="{FA26DBE1-0041-42C6-9A3B-FBC19E00237A}" srcOrd="3" destOrd="0" presId="urn:microsoft.com/office/officeart/2005/8/layout/orgChart1"/>
    <dgm:cxn modelId="{D6456E72-311E-41F4-B941-C19A08386649}" type="presParOf" srcId="{FA26DBE1-0041-42C6-9A3B-FBC19E00237A}" destId="{911E9CFF-D44A-42B4-B2F1-5D972D7B400D}" srcOrd="0" destOrd="0" presId="urn:microsoft.com/office/officeart/2005/8/layout/orgChart1"/>
    <dgm:cxn modelId="{2F527F11-D6AB-41AD-8C20-EA35E02A10E1}" type="presParOf" srcId="{911E9CFF-D44A-42B4-B2F1-5D972D7B400D}" destId="{A8349021-1D1A-452E-8DD4-9BAA888C8AD0}" srcOrd="0" destOrd="0" presId="urn:microsoft.com/office/officeart/2005/8/layout/orgChart1"/>
    <dgm:cxn modelId="{4842111A-204F-439D-92CE-024B95BABD99}" type="presParOf" srcId="{911E9CFF-D44A-42B4-B2F1-5D972D7B400D}" destId="{967CD280-D91D-4CF1-AD00-5954A759D674}" srcOrd="1" destOrd="0" presId="urn:microsoft.com/office/officeart/2005/8/layout/orgChart1"/>
    <dgm:cxn modelId="{A0B5E6E5-C96E-4DF5-AE6F-E07D2AB77C8D}" type="presParOf" srcId="{FA26DBE1-0041-42C6-9A3B-FBC19E00237A}" destId="{6408091F-BEB1-4EFA-B300-81EEC4357233}" srcOrd="1" destOrd="0" presId="urn:microsoft.com/office/officeart/2005/8/layout/orgChart1"/>
    <dgm:cxn modelId="{C6FAD101-D861-474A-8C7A-39C2541D3AD7}" type="presParOf" srcId="{FA26DBE1-0041-42C6-9A3B-FBC19E00237A}" destId="{BBFC5769-115C-4720-B9D8-85F67BEA0218}" srcOrd="2" destOrd="0" presId="urn:microsoft.com/office/officeart/2005/8/layout/orgChart1"/>
    <dgm:cxn modelId="{594333A3-D21E-4B2C-A7F3-0599E46FF047}" type="presParOf" srcId="{2F04FFD7-AF08-46E1-A2F6-3FA10FE3D6CD}" destId="{0FD3EF3F-2E8D-415B-912B-2AE17A6677B4}" srcOrd="4" destOrd="0" presId="urn:microsoft.com/office/officeart/2005/8/layout/orgChart1"/>
    <dgm:cxn modelId="{DB40D247-4316-40B8-B868-BFAC6AC30BA8}" type="presParOf" srcId="{2F04FFD7-AF08-46E1-A2F6-3FA10FE3D6CD}" destId="{18D668C4-9B97-474C-A882-866E7783E06A}" srcOrd="5" destOrd="0" presId="urn:microsoft.com/office/officeart/2005/8/layout/orgChart1"/>
    <dgm:cxn modelId="{5F42CF4A-28F7-425B-B9A8-3D4E9144CDEE}" type="presParOf" srcId="{18D668C4-9B97-474C-A882-866E7783E06A}" destId="{8BA83CD9-6A94-4EF2-968F-55CB64475F95}" srcOrd="0" destOrd="0" presId="urn:microsoft.com/office/officeart/2005/8/layout/orgChart1"/>
    <dgm:cxn modelId="{619EFB87-EA51-4762-93CC-3718FB254CE6}" type="presParOf" srcId="{8BA83CD9-6A94-4EF2-968F-55CB64475F95}" destId="{EDD829E0-BBC1-4992-BE5B-975637B75F15}" srcOrd="0" destOrd="0" presId="urn:microsoft.com/office/officeart/2005/8/layout/orgChart1"/>
    <dgm:cxn modelId="{BEDDD12A-0D0D-457C-852B-6B53224A9D6B}" type="presParOf" srcId="{8BA83CD9-6A94-4EF2-968F-55CB64475F95}" destId="{F5C609DF-CB05-469C-A36E-F7614804070E}" srcOrd="1" destOrd="0" presId="urn:microsoft.com/office/officeart/2005/8/layout/orgChart1"/>
    <dgm:cxn modelId="{6DC88651-ABD2-4B6B-B2C0-63B8106131E2}" type="presParOf" srcId="{18D668C4-9B97-474C-A882-866E7783E06A}" destId="{CD2C6FD4-8C69-430A-8F3F-BE10DFA42BEC}" srcOrd="1" destOrd="0" presId="urn:microsoft.com/office/officeart/2005/8/layout/orgChart1"/>
    <dgm:cxn modelId="{C270B305-1A76-4480-8D93-E680B507EE5E}" type="presParOf" srcId="{18D668C4-9B97-474C-A882-866E7783E06A}" destId="{F120F8EC-79BC-4172-B246-EE5423ABFB79}" srcOrd="2" destOrd="0" presId="urn:microsoft.com/office/officeart/2005/8/layout/orgChart1"/>
    <dgm:cxn modelId="{1D271348-194A-41F5-9F2D-4A88BD0C2BF0}" type="presParOf" srcId="{9B998B95-730B-4AF1-AD0B-7E3B6F42F9C5}" destId="{5FD19571-1259-41C6-945A-E2ACAD9FEB15}" srcOrd="2" destOrd="0" presId="urn:microsoft.com/office/officeart/2005/8/layout/orgChart1"/>
    <dgm:cxn modelId="{46F5C52E-B53A-4722-BFE0-FE7D73EC1BE5}" type="presParOf" srcId="{4F9937A5-7CE5-4713-B5C7-F9F655D34C55}" destId="{A60046A4-4451-4DD4-8FC1-2918F3C86A7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3EF3F-2E8D-415B-912B-2AE17A6677B4}">
      <dsp:nvSpPr>
        <dsp:cNvPr id="0" name=""/>
        <dsp:cNvSpPr/>
      </dsp:nvSpPr>
      <dsp:spPr>
        <a:xfrm>
          <a:off x="5300960" y="2185909"/>
          <a:ext cx="270867" cy="3394868"/>
        </a:xfrm>
        <a:custGeom>
          <a:avLst/>
          <a:gdLst/>
          <a:ahLst/>
          <a:cxnLst/>
          <a:rect l="0" t="0" r="0" b="0"/>
          <a:pathLst>
            <a:path>
              <a:moveTo>
                <a:pt x="0" y="0"/>
              </a:moveTo>
              <a:lnTo>
                <a:pt x="0" y="3394868"/>
              </a:lnTo>
              <a:lnTo>
                <a:pt x="270867" y="33948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2FFF01-F553-40E8-9792-4EB644C14AC1}">
      <dsp:nvSpPr>
        <dsp:cNvPr id="0" name=""/>
        <dsp:cNvSpPr/>
      </dsp:nvSpPr>
      <dsp:spPr>
        <a:xfrm>
          <a:off x="5300960" y="2185909"/>
          <a:ext cx="270867" cy="2112764"/>
        </a:xfrm>
        <a:custGeom>
          <a:avLst/>
          <a:gdLst/>
          <a:ahLst/>
          <a:cxnLst/>
          <a:rect l="0" t="0" r="0" b="0"/>
          <a:pathLst>
            <a:path>
              <a:moveTo>
                <a:pt x="0" y="0"/>
              </a:moveTo>
              <a:lnTo>
                <a:pt x="0" y="2112764"/>
              </a:lnTo>
              <a:lnTo>
                <a:pt x="270867" y="21127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6C8764-4907-4A13-AA0E-035DD2B1DF0C}">
      <dsp:nvSpPr>
        <dsp:cNvPr id="0" name=""/>
        <dsp:cNvSpPr/>
      </dsp:nvSpPr>
      <dsp:spPr>
        <a:xfrm>
          <a:off x="5300960" y="2185909"/>
          <a:ext cx="270867" cy="830659"/>
        </a:xfrm>
        <a:custGeom>
          <a:avLst/>
          <a:gdLst/>
          <a:ahLst/>
          <a:cxnLst/>
          <a:rect l="0" t="0" r="0" b="0"/>
          <a:pathLst>
            <a:path>
              <a:moveTo>
                <a:pt x="0" y="0"/>
              </a:moveTo>
              <a:lnTo>
                <a:pt x="0" y="830659"/>
              </a:lnTo>
              <a:lnTo>
                <a:pt x="270867" y="8306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3C71E5-A52E-4C8E-B6E0-602E63AC136F}">
      <dsp:nvSpPr>
        <dsp:cNvPr id="0" name=""/>
        <dsp:cNvSpPr/>
      </dsp:nvSpPr>
      <dsp:spPr>
        <a:xfrm>
          <a:off x="3838277" y="903804"/>
          <a:ext cx="2184995" cy="379214"/>
        </a:xfrm>
        <a:custGeom>
          <a:avLst/>
          <a:gdLst/>
          <a:ahLst/>
          <a:cxnLst/>
          <a:rect l="0" t="0" r="0" b="0"/>
          <a:pathLst>
            <a:path>
              <a:moveTo>
                <a:pt x="0" y="0"/>
              </a:moveTo>
              <a:lnTo>
                <a:pt x="0" y="189607"/>
              </a:lnTo>
              <a:lnTo>
                <a:pt x="2184995" y="189607"/>
              </a:lnTo>
              <a:lnTo>
                <a:pt x="2184995" y="379214"/>
              </a:lnTo>
            </a:path>
          </a:pathLst>
        </a:custGeom>
        <a:noFill/>
        <a:ln w="12700" cap="flat" cmpd="sng" algn="ctr">
          <a:solidFill>
            <a:scrgbClr r="0" g="0" b="0"/>
          </a:solidFill>
          <a:prstDash val="dash"/>
          <a:miter lim="800000"/>
        </a:ln>
        <a:effectLst/>
      </dsp:spPr>
      <dsp:style>
        <a:lnRef idx="2">
          <a:scrgbClr r="0" g="0" b="0"/>
        </a:lnRef>
        <a:fillRef idx="0">
          <a:scrgbClr r="0" g="0" b="0"/>
        </a:fillRef>
        <a:effectRef idx="0">
          <a:scrgbClr r="0" g="0" b="0"/>
        </a:effectRef>
        <a:fontRef idx="minor"/>
      </dsp:style>
    </dsp:sp>
    <dsp:sp modelId="{F0279F1D-B717-4895-B3E4-07AA6BAFD000}">
      <dsp:nvSpPr>
        <dsp:cNvPr id="0" name=""/>
        <dsp:cNvSpPr/>
      </dsp:nvSpPr>
      <dsp:spPr>
        <a:xfrm>
          <a:off x="3115964" y="2185909"/>
          <a:ext cx="263228" cy="3365416"/>
        </a:xfrm>
        <a:custGeom>
          <a:avLst/>
          <a:gdLst/>
          <a:ahLst/>
          <a:cxnLst/>
          <a:rect l="0" t="0" r="0" b="0"/>
          <a:pathLst>
            <a:path>
              <a:moveTo>
                <a:pt x="0" y="0"/>
              </a:moveTo>
              <a:lnTo>
                <a:pt x="0" y="3365416"/>
              </a:lnTo>
              <a:lnTo>
                <a:pt x="263228" y="336541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4B86CE-B8FC-44E5-9CCD-F3F22C9CB845}">
      <dsp:nvSpPr>
        <dsp:cNvPr id="0" name=""/>
        <dsp:cNvSpPr/>
      </dsp:nvSpPr>
      <dsp:spPr>
        <a:xfrm>
          <a:off x="3115964" y="2185909"/>
          <a:ext cx="270867" cy="2112764"/>
        </a:xfrm>
        <a:custGeom>
          <a:avLst/>
          <a:gdLst/>
          <a:ahLst/>
          <a:cxnLst/>
          <a:rect l="0" t="0" r="0" b="0"/>
          <a:pathLst>
            <a:path>
              <a:moveTo>
                <a:pt x="0" y="0"/>
              </a:moveTo>
              <a:lnTo>
                <a:pt x="0" y="2112764"/>
              </a:lnTo>
              <a:lnTo>
                <a:pt x="270867" y="21127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C1FE24-F535-4F8F-8ED7-ACE8A4EE1BF3}">
      <dsp:nvSpPr>
        <dsp:cNvPr id="0" name=""/>
        <dsp:cNvSpPr/>
      </dsp:nvSpPr>
      <dsp:spPr>
        <a:xfrm>
          <a:off x="3115964" y="2185909"/>
          <a:ext cx="270867" cy="830659"/>
        </a:xfrm>
        <a:custGeom>
          <a:avLst/>
          <a:gdLst/>
          <a:ahLst/>
          <a:cxnLst/>
          <a:rect l="0" t="0" r="0" b="0"/>
          <a:pathLst>
            <a:path>
              <a:moveTo>
                <a:pt x="0" y="0"/>
              </a:moveTo>
              <a:lnTo>
                <a:pt x="0" y="830659"/>
              </a:lnTo>
              <a:lnTo>
                <a:pt x="270867" y="8306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4B0E77-1FFE-446A-A3B5-3ACC5AB59E9F}">
      <dsp:nvSpPr>
        <dsp:cNvPr id="0" name=""/>
        <dsp:cNvSpPr/>
      </dsp:nvSpPr>
      <dsp:spPr>
        <a:xfrm>
          <a:off x="3792557" y="903804"/>
          <a:ext cx="91440" cy="379214"/>
        </a:xfrm>
        <a:custGeom>
          <a:avLst/>
          <a:gdLst/>
          <a:ahLst/>
          <a:cxnLst/>
          <a:rect l="0" t="0" r="0" b="0"/>
          <a:pathLst>
            <a:path>
              <a:moveTo>
                <a:pt x="45720" y="0"/>
              </a:moveTo>
              <a:lnTo>
                <a:pt x="45720" y="37921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CFC3AE-9B54-425A-8E99-37DA9019842D}">
      <dsp:nvSpPr>
        <dsp:cNvPr id="0" name=""/>
        <dsp:cNvSpPr/>
      </dsp:nvSpPr>
      <dsp:spPr>
        <a:xfrm>
          <a:off x="930969" y="2185909"/>
          <a:ext cx="270867" cy="3394868"/>
        </a:xfrm>
        <a:custGeom>
          <a:avLst/>
          <a:gdLst/>
          <a:ahLst/>
          <a:cxnLst/>
          <a:rect l="0" t="0" r="0" b="0"/>
          <a:pathLst>
            <a:path>
              <a:moveTo>
                <a:pt x="0" y="0"/>
              </a:moveTo>
              <a:lnTo>
                <a:pt x="0" y="3394868"/>
              </a:lnTo>
              <a:lnTo>
                <a:pt x="270867" y="33948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6A1C385-7CA4-41A6-A933-701B678A695A}">
      <dsp:nvSpPr>
        <dsp:cNvPr id="0" name=""/>
        <dsp:cNvSpPr/>
      </dsp:nvSpPr>
      <dsp:spPr>
        <a:xfrm>
          <a:off x="930969" y="2185909"/>
          <a:ext cx="270867" cy="2112764"/>
        </a:xfrm>
        <a:custGeom>
          <a:avLst/>
          <a:gdLst/>
          <a:ahLst/>
          <a:cxnLst/>
          <a:rect l="0" t="0" r="0" b="0"/>
          <a:pathLst>
            <a:path>
              <a:moveTo>
                <a:pt x="0" y="0"/>
              </a:moveTo>
              <a:lnTo>
                <a:pt x="0" y="2112764"/>
              </a:lnTo>
              <a:lnTo>
                <a:pt x="270867" y="21127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2BC7BD-3C8B-4C6A-9619-38C25A5FF65E}">
      <dsp:nvSpPr>
        <dsp:cNvPr id="0" name=""/>
        <dsp:cNvSpPr/>
      </dsp:nvSpPr>
      <dsp:spPr>
        <a:xfrm>
          <a:off x="930969" y="2185909"/>
          <a:ext cx="270867" cy="830659"/>
        </a:xfrm>
        <a:custGeom>
          <a:avLst/>
          <a:gdLst/>
          <a:ahLst/>
          <a:cxnLst/>
          <a:rect l="0" t="0" r="0" b="0"/>
          <a:pathLst>
            <a:path>
              <a:moveTo>
                <a:pt x="0" y="0"/>
              </a:moveTo>
              <a:lnTo>
                <a:pt x="0" y="830659"/>
              </a:lnTo>
              <a:lnTo>
                <a:pt x="270867" y="8306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449D42-9349-4907-90DF-BDD45A57CA61}">
      <dsp:nvSpPr>
        <dsp:cNvPr id="0" name=""/>
        <dsp:cNvSpPr/>
      </dsp:nvSpPr>
      <dsp:spPr>
        <a:xfrm>
          <a:off x="1653282" y="903804"/>
          <a:ext cx="2184995" cy="379214"/>
        </a:xfrm>
        <a:custGeom>
          <a:avLst/>
          <a:gdLst/>
          <a:ahLst/>
          <a:cxnLst/>
          <a:rect l="0" t="0" r="0" b="0"/>
          <a:pathLst>
            <a:path>
              <a:moveTo>
                <a:pt x="2184995" y="0"/>
              </a:moveTo>
              <a:lnTo>
                <a:pt x="2184995" y="189607"/>
              </a:lnTo>
              <a:lnTo>
                <a:pt x="0" y="189607"/>
              </a:lnTo>
              <a:lnTo>
                <a:pt x="0" y="37921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47F151-0307-437F-928E-9E5B059B4BF3}">
      <dsp:nvSpPr>
        <dsp:cNvPr id="0" name=""/>
        <dsp:cNvSpPr/>
      </dsp:nvSpPr>
      <dsp:spPr>
        <a:xfrm>
          <a:off x="2935386" y="913"/>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Executive Headteacher</a:t>
          </a:r>
        </a:p>
        <a:p>
          <a:pPr marL="0" lvl="0" indent="0" algn="ctr" defTabSz="711200">
            <a:lnSpc>
              <a:spcPct val="90000"/>
            </a:lnSpc>
            <a:spcBef>
              <a:spcPct val="0"/>
            </a:spcBef>
            <a:spcAft>
              <a:spcPct val="35000"/>
            </a:spcAft>
            <a:buNone/>
          </a:pPr>
          <a:r>
            <a:rPr lang="en-GB" sz="1600" kern="1200" dirty="0"/>
            <a:t>The Saints Federation</a:t>
          </a:r>
        </a:p>
      </dsp:txBody>
      <dsp:txXfrm>
        <a:off x="2935386" y="913"/>
        <a:ext cx="1805781" cy="902890"/>
      </dsp:txXfrm>
    </dsp:sp>
    <dsp:sp modelId="{93827F03-2312-4E1B-B37B-3D13BAB53C5E}">
      <dsp:nvSpPr>
        <dsp:cNvPr id="0" name=""/>
        <dsp:cNvSpPr/>
      </dsp:nvSpPr>
      <dsp:spPr>
        <a:xfrm>
          <a:off x="750391" y="1283018"/>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Head of School</a:t>
          </a:r>
        </a:p>
        <a:p>
          <a:pPr marL="0" lvl="0" indent="0" algn="ctr" defTabSz="711200">
            <a:lnSpc>
              <a:spcPct val="90000"/>
            </a:lnSpc>
            <a:spcBef>
              <a:spcPct val="0"/>
            </a:spcBef>
            <a:spcAft>
              <a:spcPct val="35000"/>
            </a:spcAft>
            <a:buNone/>
          </a:pPr>
          <a:r>
            <a:rPr lang="en-GB" sz="1600" kern="1200" dirty="0"/>
            <a:t>St Andrew’s CE Primary School</a:t>
          </a:r>
        </a:p>
      </dsp:txBody>
      <dsp:txXfrm>
        <a:off x="750391" y="1283018"/>
        <a:ext cx="1805781" cy="902890"/>
      </dsp:txXfrm>
    </dsp:sp>
    <dsp:sp modelId="{7D30920A-28D9-4F95-B39C-25AA44BAFE14}">
      <dsp:nvSpPr>
        <dsp:cNvPr id="0" name=""/>
        <dsp:cNvSpPr/>
      </dsp:nvSpPr>
      <dsp:spPr>
        <a:xfrm>
          <a:off x="1201836" y="2565123"/>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Teaching Staff</a:t>
          </a:r>
        </a:p>
      </dsp:txBody>
      <dsp:txXfrm>
        <a:off x="1201836" y="2565123"/>
        <a:ext cx="1805781" cy="902890"/>
      </dsp:txXfrm>
    </dsp:sp>
    <dsp:sp modelId="{97244362-ADB0-4B45-A09A-6E676F9F58DD}">
      <dsp:nvSpPr>
        <dsp:cNvPr id="0" name=""/>
        <dsp:cNvSpPr/>
      </dsp:nvSpPr>
      <dsp:spPr>
        <a:xfrm>
          <a:off x="1201836" y="3847227"/>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Office Staff</a:t>
          </a:r>
        </a:p>
      </dsp:txBody>
      <dsp:txXfrm>
        <a:off x="1201836" y="3847227"/>
        <a:ext cx="1805781" cy="902890"/>
      </dsp:txXfrm>
    </dsp:sp>
    <dsp:sp modelId="{9F3F19D9-BF1E-4D9B-A767-0784EC7FBE51}">
      <dsp:nvSpPr>
        <dsp:cNvPr id="0" name=""/>
        <dsp:cNvSpPr/>
      </dsp:nvSpPr>
      <dsp:spPr>
        <a:xfrm>
          <a:off x="1201836" y="5129332"/>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Site Manager</a:t>
          </a:r>
        </a:p>
      </dsp:txBody>
      <dsp:txXfrm>
        <a:off x="1201836" y="5129332"/>
        <a:ext cx="1805781" cy="902890"/>
      </dsp:txXfrm>
    </dsp:sp>
    <dsp:sp modelId="{B2E58A31-4301-43D3-AF8D-1189E2E61908}">
      <dsp:nvSpPr>
        <dsp:cNvPr id="0" name=""/>
        <dsp:cNvSpPr/>
      </dsp:nvSpPr>
      <dsp:spPr>
        <a:xfrm>
          <a:off x="2935386" y="1283018"/>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Head of School</a:t>
          </a:r>
        </a:p>
        <a:p>
          <a:pPr marL="0" lvl="0" indent="0" algn="ctr" defTabSz="711200">
            <a:lnSpc>
              <a:spcPct val="90000"/>
            </a:lnSpc>
            <a:spcBef>
              <a:spcPct val="0"/>
            </a:spcBef>
            <a:spcAft>
              <a:spcPct val="35000"/>
            </a:spcAft>
            <a:buNone/>
          </a:pPr>
          <a:r>
            <a:rPr lang="en-GB" sz="1600" kern="1200" dirty="0"/>
            <a:t>St Paul’s CE Primary School N21</a:t>
          </a:r>
        </a:p>
      </dsp:txBody>
      <dsp:txXfrm>
        <a:off x="2935386" y="1283018"/>
        <a:ext cx="1805781" cy="902890"/>
      </dsp:txXfrm>
    </dsp:sp>
    <dsp:sp modelId="{1A82A817-D8D8-4E1B-8A63-C1A25B60EAED}">
      <dsp:nvSpPr>
        <dsp:cNvPr id="0" name=""/>
        <dsp:cNvSpPr/>
      </dsp:nvSpPr>
      <dsp:spPr>
        <a:xfrm>
          <a:off x="3386832" y="2565123"/>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Teaching Staff</a:t>
          </a:r>
        </a:p>
      </dsp:txBody>
      <dsp:txXfrm>
        <a:off x="3386832" y="2565123"/>
        <a:ext cx="1805781" cy="902890"/>
      </dsp:txXfrm>
    </dsp:sp>
    <dsp:sp modelId="{FA5005D7-561E-4248-87FA-C97B2D8FF5F3}">
      <dsp:nvSpPr>
        <dsp:cNvPr id="0" name=""/>
        <dsp:cNvSpPr/>
      </dsp:nvSpPr>
      <dsp:spPr>
        <a:xfrm>
          <a:off x="3386832" y="3847227"/>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Office Staff</a:t>
          </a:r>
        </a:p>
      </dsp:txBody>
      <dsp:txXfrm>
        <a:off x="3386832" y="3847227"/>
        <a:ext cx="1805781" cy="902890"/>
      </dsp:txXfrm>
    </dsp:sp>
    <dsp:sp modelId="{E29AB4BB-0ECC-44B8-B6E6-1D717EA0EA61}">
      <dsp:nvSpPr>
        <dsp:cNvPr id="0" name=""/>
        <dsp:cNvSpPr/>
      </dsp:nvSpPr>
      <dsp:spPr>
        <a:xfrm>
          <a:off x="3379193" y="5099880"/>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Site Manager</a:t>
          </a:r>
        </a:p>
      </dsp:txBody>
      <dsp:txXfrm>
        <a:off x="3379193" y="5099880"/>
        <a:ext cx="1805781" cy="902890"/>
      </dsp:txXfrm>
    </dsp:sp>
    <dsp:sp modelId="{F6B04484-782F-4B16-8A06-E991C32215F7}">
      <dsp:nvSpPr>
        <dsp:cNvPr id="0" name=""/>
        <dsp:cNvSpPr/>
      </dsp:nvSpPr>
      <dsp:spPr>
        <a:xfrm>
          <a:off x="5120382" y="1283018"/>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Head of School</a:t>
          </a:r>
        </a:p>
        <a:p>
          <a:pPr marL="0" lvl="0" indent="0" algn="ctr" defTabSz="711200">
            <a:lnSpc>
              <a:spcPct val="90000"/>
            </a:lnSpc>
            <a:spcBef>
              <a:spcPct val="0"/>
            </a:spcBef>
            <a:spcAft>
              <a:spcPct val="35000"/>
            </a:spcAft>
            <a:buNone/>
          </a:pPr>
          <a:r>
            <a:rPr lang="en-GB" sz="1600" kern="1200" dirty="0"/>
            <a:t>St Paul’s CE Primary School N11</a:t>
          </a:r>
        </a:p>
      </dsp:txBody>
      <dsp:txXfrm>
        <a:off x="5120382" y="1283018"/>
        <a:ext cx="1805781" cy="902890"/>
      </dsp:txXfrm>
    </dsp:sp>
    <dsp:sp modelId="{A8CF4EDE-66D7-4F40-BE4C-DC327C658C37}">
      <dsp:nvSpPr>
        <dsp:cNvPr id="0" name=""/>
        <dsp:cNvSpPr/>
      </dsp:nvSpPr>
      <dsp:spPr>
        <a:xfrm>
          <a:off x="5571827" y="2565123"/>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Teaching staff</a:t>
          </a:r>
        </a:p>
      </dsp:txBody>
      <dsp:txXfrm>
        <a:off x="5571827" y="2565123"/>
        <a:ext cx="1805781" cy="902890"/>
      </dsp:txXfrm>
    </dsp:sp>
    <dsp:sp modelId="{A8349021-1D1A-452E-8DD4-9BAA888C8AD0}">
      <dsp:nvSpPr>
        <dsp:cNvPr id="0" name=""/>
        <dsp:cNvSpPr/>
      </dsp:nvSpPr>
      <dsp:spPr>
        <a:xfrm>
          <a:off x="5571827" y="3847227"/>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Office Staff</a:t>
          </a:r>
        </a:p>
      </dsp:txBody>
      <dsp:txXfrm>
        <a:off x="5571827" y="3847227"/>
        <a:ext cx="1805781" cy="902890"/>
      </dsp:txXfrm>
    </dsp:sp>
    <dsp:sp modelId="{EDD829E0-BBC1-4992-BE5B-975637B75F15}">
      <dsp:nvSpPr>
        <dsp:cNvPr id="0" name=""/>
        <dsp:cNvSpPr/>
      </dsp:nvSpPr>
      <dsp:spPr>
        <a:xfrm>
          <a:off x="5571827" y="5129332"/>
          <a:ext cx="1805781" cy="902890"/>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Site Manager</a:t>
          </a:r>
        </a:p>
      </dsp:txBody>
      <dsp:txXfrm>
        <a:off x="5571827" y="5129332"/>
        <a:ext cx="1805781" cy="90289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FF86EF1E-B710-A846-A371-8F4B55CDB975}" type="datetimeFigureOut">
              <a:rPr lang="en-US" smtClean="0"/>
              <a:t>4/19/2026</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A2F4EC0D-FE89-3D4A-871C-B7CDF984FBF3}" type="slidenum">
              <a:rPr lang="en-US" smtClean="0"/>
              <a:t>‹#›</a:t>
            </a:fld>
            <a:endParaRPr lang="en-US"/>
          </a:p>
        </p:txBody>
      </p:sp>
    </p:spTree>
    <p:extLst>
      <p:ext uri="{BB962C8B-B14F-4D97-AF65-F5344CB8AC3E}">
        <p14:creationId xmlns:p14="http://schemas.microsoft.com/office/powerpoint/2010/main" val="2953053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9E9C1-8ED9-CA4A-AD76-D7D3CD99EB5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4A4EFD0-D945-9C46-AD3A-F8B1B13BB8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BF3E435-13F5-F44F-9089-8E9ED246EAEA}"/>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5" name="Footer Placeholder 4">
            <a:extLst>
              <a:ext uri="{FF2B5EF4-FFF2-40B4-BE49-F238E27FC236}">
                <a16:creationId xmlns:a16="http://schemas.microsoft.com/office/drawing/2014/main" id="{E91ADE4F-2196-3D42-BD2A-38870AE82B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3DB89D-1714-EF47-9A59-722923BD8E3F}"/>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3889680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91E23-60B6-2845-B408-15FF7AFDA1E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3B21FD2-B6C2-8743-AE07-835F5777AD3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0F66F3F-FD51-2049-B519-C99C443784CC}"/>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5" name="Footer Placeholder 4">
            <a:extLst>
              <a:ext uri="{FF2B5EF4-FFF2-40B4-BE49-F238E27FC236}">
                <a16:creationId xmlns:a16="http://schemas.microsoft.com/office/drawing/2014/main" id="{CB2D7152-3AF1-1A4A-9FC9-A66AEA65CB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0B2D6A-99AC-304C-8170-06D6A3033367}"/>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47447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9D835-D7D8-E44C-B5D6-C1F445CF5B1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9AC0E26-2F05-244D-8D0D-33A0D7FFCA1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BFFE58E-D6F3-B84B-B5D6-A60ECFA91179}"/>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5" name="Footer Placeholder 4">
            <a:extLst>
              <a:ext uri="{FF2B5EF4-FFF2-40B4-BE49-F238E27FC236}">
                <a16:creationId xmlns:a16="http://schemas.microsoft.com/office/drawing/2014/main" id="{7BC3FB78-9681-7146-AD53-EA57328F86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EC779A-55A5-BE45-A8D8-A71BECA763CD}"/>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3082987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050B8-5BA9-F947-856C-4015DE6E6C7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9F89CCE-66CD-404C-9B48-2B417B1A7D3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985F8E2-836F-E741-8B3E-38D70659F60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A13EED2-D74F-0242-960A-9DA028BF03AE}"/>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6" name="Footer Placeholder 5">
            <a:extLst>
              <a:ext uri="{FF2B5EF4-FFF2-40B4-BE49-F238E27FC236}">
                <a16:creationId xmlns:a16="http://schemas.microsoft.com/office/drawing/2014/main" id="{68C18D76-C842-324D-A767-B6AD3C3B0A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4A0260-4EB7-2F4A-AF6C-CCE1F372490D}"/>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402293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3A593-1C58-F246-85C8-B2A4B9E4A8C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E1BA7F-C969-AB43-B91D-9FA0D9019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508D577-1716-5843-A005-4AD6CE7C4DE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2107EE9-761C-0C46-BF82-DDCC0C446B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5C56B46-B275-5146-BFCE-8343C6358CD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E8B2E11-6828-CC4D-B31C-D41754F808C4}"/>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8" name="Footer Placeholder 7">
            <a:extLst>
              <a:ext uri="{FF2B5EF4-FFF2-40B4-BE49-F238E27FC236}">
                <a16:creationId xmlns:a16="http://schemas.microsoft.com/office/drawing/2014/main" id="{96DE111F-49A6-6E44-8F8F-6EBD90C5B63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25D1EF5-9600-F849-A6F8-EDE0E1DCAA64}"/>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1810225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58C8B-3CD5-3C4B-8C68-1D0B1EFC05E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F618E93-0852-0745-A3F5-DCA3E741173A}"/>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4" name="Footer Placeholder 3">
            <a:extLst>
              <a:ext uri="{FF2B5EF4-FFF2-40B4-BE49-F238E27FC236}">
                <a16:creationId xmlns:a16="http://schemas.microsoft.com/office/drawing/2014/main" id="{853020E4-EF38-8B40-B868-8D03F6480A5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0DCB915-5024-5E4A-AC02-DBCD9C7C9709}"/>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2298088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77FFFA-B8A2-2C48-ACB6-44550E3F0B8C}"/>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3" name="Footer Placeholder 2">
            <a:extLst>
              <a:ext uri="{FF2B5EF4-FFF2-40B4-BE49-F238E27FC236}">
                <a16:creationId xmlns:a16="http://schemas.microsoft.com/office/drawing/2014/main" id="{B07449F7-3EA4-7647-8FFA-5FEAC4A8A29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9011A9D-3320-934F-96E5-2CF9FA5A4F61}"/>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3504255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57BE1-EF87-5A44-B07B-4D0AFC95AF2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E9B1899-BA03-7249-8937-A29C7E0FBA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4CBFCD2-F3AE-3E4D-8A23-D970BED57B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747E706-795F-1541-A991-E5826285AAF2}"/>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6" name="Footer Placeholder 5">
            <a:extLst>
              <a:ext uri="{FF2B5EF4-FFF2-40B4-BE49-F238E27FC236}">
                <a16:creationId xmlns:a16="http://schemas.microsoft.com/office/drawing/2014/main" id="{6A52EF06-9C56-9D43-A3C8-19447C72D6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634BEA-B893-D948-89DD-8341AE8EF90B}"/>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3119877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2FF4C-3DE3-CC45-B783-544E8DEECF6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8B5691C-B88E-984A-A13E-5428565C7F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54854A5-3C3A-4F46-91C4-C321D92F05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0B5AFE7-93A9-1542-8655-CBC730CA48D8}"/>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6" name="Footer Placeholder 5">
            <a:extLst>
              <a:ext uri="{FF2B5EF4-FFF2-40B4-BE49-F238E27FC236}">
                <a16:creationId xmlns:a16="http://schemas.microsoft.com/office/drawing/2014/main" id="{1072007C-1863-AD49-A24A-AB48C49E16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426D1F-2785-FF45-A60E-E7856A9FA62A}"/>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1287681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7E551-73EB-754D-A468-CA3450B53D9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573CC7B-1724-BB44-9AA3-AFB5EA80F15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3836DE3-98C9-214D-A227-F8C5B1F265E5}"/>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5" name="Footer Placeholder 4">
            <a:extLst>
              <a:ext uri="{FF2B5EF4-FFF2-40B4-BE49-F238E27FC236}">
                <a16:creationId xmlns:a16="http://schemas.microsoft.com/office/drawing/2014/main" id="{F50A005F-5733-534A-90B8-10D4783720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339FEA-F112-4545-88D1-3BAFE1F5F76D}"/>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3933433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C27C8B-EBC7-994B-8DEE-E59A63B540F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0B2E9B-4D8D-5F45-A737-EF109E4A88E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BD745F5-48FC-DF47-AC39-9931721491FB}"/>
              </a:ext>
            </a:extLst>
          </p:cNvPr>
          <p:cNvSpPr>
            <a:spLocks noGrp="1"/>
          </p:cNvSpPr>
          <p:nvPr>
            <p:ph type="dt" sz="half" idx="10"/>
          </p:nvPr>
        </p:nvSpPr>
        <p:spPr/>
        <p:txBody>
          <a:bodyPr/>
          <a:lstStyle/>
          <a:p>
            <a:fld id="{B776C0C9-5303-E24F-AC1E-150A11D1B4EC}" type="datetimeFigureOut">
              <a:rPr lang="en-US" smtClean="0"/>
              <a:t>4/19/2026</a:t>
            </a:fld>
            <a:endParaRPr lang="en-US"/>
          </a:p>
        </p:txBody>
      </p:sp>
      <p:sp>
        <p:nvSpPr>
          <p:cNvPr id="5" name="Footer Placeholder 4">
            <a:extLst>
              <a:ext uri="{FF2B5EF4-FFF2-40B4-BE49-F238E27FC236}">
                <a16:creationId xmlns:a16="http://schemas.microsoft.com/office/drawing/2014/main" id="{45E5410C-9319-F041-9AD1-BAEE8C42C7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866B1B-4401-3949-8E3F-DE74B1B3F908}"/>
              </a:ext>
            </a:extLst>
          </p:cNvPr>
          <p:cNvSpPr>
            <a:spLocks noGrp="1"/>
          </p:cNvSpPr>
          <p:nvPr>
            <p:ph type="sldNum" sz="quarter" idx="12"/>
          </p:nvPr>
        </p:nvSpPr>
        <p:spPr/>
        <p:txBody>
          <a:bodyPr/>
          <a:lstStyle/>
          <a:p>
            <a:fld id="{E8075C51-DF9A-0B42-BB6E-F560A3AAF664}" type="slidenum">
              <a:rPr lang="en-US" smtClean="0"/>
              <a:t>‹#›</a:t>
            </a:fld>
            <a:endParaRPr lang="en-US"/>
          </a:p>
        </p:txBody>
      </p:sp>
    </p:spTree>
    <p:extLst>
      <p:ext uri="{BB962C8B-B14F-4D97-AF65-F5344CB8AC3E}">
        <p14:creationId xmlns:p14="http://schemas.microsoft.com/office/powerpoint/2010/main" val="2476975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4432AC-B826-3440-B2A0-E0D84A9A23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E184480-DD7D-ED4C-9A49-443B3838E3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B9BCD0C-3291-214A-8C33-BA585E5B18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76C0C9-5303-E24F-AC1E-150A11D1B4EC}" type="datetimeFigureOut">
              <a:rPr lang="en-US" smtClean="0"/>
              <a:t>4/19/2026</a:t>
            </a:fld>
            <a:endParaRPr lang="en-US"/>
          </a:p>
        </p:txBody>
      </p:sp>
      <p:sp>
        <p:nvSpPr>
          <p:cNvPr id="5" name="Footer Placeholder 4">
            <a:extLst>
              <a:ext uri="{FF2B5EF4-FFF2-40B4-BE49-F238E27FC236}">
                <a16:creationId xmlns:a16="http://schemas.microsoft.com/office/drawing/2014/main" id="{13E73C5F-BA09-DD45-B7BA-A9F28E6C99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EC32FCA-CF25-FE4F-8751-A724B547C7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075C51-DF9A-0B42-BB6E-F560A3AAF664}" type="slidenum">
              <a:rPr lang="en-US" smtClean="0"/>
              <a:t>‹#›</a:t>
            </a:fld>
            <a:endParaRPr lang="en-US"/>
          </a:p>
        </p:txBody>
      </p:sp>
    </p:spTree>
    <p:extLst>
      <p:ext uri="{BB962C8B-B14F-4D97-AF65-F5344CB8AC3E}">
        <p14:creationId xmlns:p14="http://schemas.microsoft.com/office/powerpoint/2010/main" val="35205680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mailto:governors@st-andrews-enfield.enfield.sch.uk" TargetMode="External"/><Relationship Id="rId2" Type="http://schemas.openxmlformats.org/officeDocument/2006/relationships/hyperlink" Target="mailto:mandrews@st-Andrews-enfield.enfield.sch.uk" TargetMode="External"/><Relationship Id="rId1" Type="http://schemas.openxmlformats.org/officeDocument/2006/relationships/slideLayout" Target="../slideLayouts/slideLayout7.xml"/><Relationship Id="rId5" Type="http://schemas.openxmlformats.org/officeDocument/2006/relationships/image" Target="../media/image17.jpg"/><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375E8FB7-A6FF-FE48-8ED8-46B9A15041C6}"/>
              </a:ext>
            </a:extLst>
          </p:cNvPr>
          <p:cNvSpPr txBox="1"/>
          <p:nvPr/>
        </p:nvSpPr>
        <p:spPr>
          <a:xfrm>
            <a:off x="2238704" y="3989813"/>
            <a:ext cx="7535917" cy="707886"/>
          </a:xfrm>
          <a:prstGeom prst="rect">
            <a:avLst/>
          </a:prstGeom>
          <a:noFill/>
        </p:spPr>
        <p:txBody>
          <a:bodyPr wrap="square" rtlCol="0">
            <a:spAutoFit/>
          </a:bodyPr>
          <a:lstStyle/>
          <a:p>
            <a:pPr algn="ctr"/>
            <a:r>
              <a:rPr lang="en-US" sz="4000" b="1" dirty="0">
                <a:solidFill>
                  <a:schemeClr val="accent6"/>
                </a:solidFill>
                <a:latin typeface="Work Sans ExtraBold" panose="020F0502020204030204" pitchFamily="2" charset="0"/>
              </a:rPr>
              <a:t>EXECUTIVE HEADTEACHER</a:t>
            </a:r>
          </a:p>
        </p:txBody>
      </p:sp>
      <p:sp>
        <p:nvSpPr>
          <p:cNvPr id="10" name="TextBox 9">
            <a:extLst>
              <a:ext uri="{FF2B5EF4-FFF2-40B4-BE49-F238E27FC236}">
                <a16:creationId xmlns:a16="http://schemas.microsoft.com/office/drawing/2014/main" id="{F6077BC9-9A34-CE41-B5E8-EAE10AF7182E}"/>
              </a:ext>
            </a:extLst>
          </p:cNvPr>
          <p:cNvSpPr txBox="1"/>
          <p:nvPr/>
        </p:nvSpPr>
        <p:spPr>
          <a:xfrm>
            <a:off x="3305504" y="6107651"/>
            <a:ext cx="7535917" cy="400110"/>
          </a:xfrm>
          <a:prstGeom prst="rect">
            <a:avLst/>
          </a:prstGeom>
          <a:noFill/>
        </p:spPr>
        <p:txBody>
          <a:bodyPr wrap="square" rtlCol="0">
            <a:spAutoFit/>
          </a:bodyPr>
          <a:lstStyle/>
          <a:p>
            <a:r>
              <a:rPr lang="en-US" sz="2000" b="1" dirty="0">
                <a:solidFill>
                  <a:schemeClr val="accent6">
                    <a:lumMod val="75000"/>
                  </a:schemeClr>
                </a:solidFill>
                <a:latin typeface="Work Sans SemiBold" pitchFamily="2" charset="77"/>
              </a:rPr>
              <a:t>    THE SAINTS FEDERATION |  APRIL 2026</a:t>
            </a:r>
          </a:p>
        </p:txBody>
      </p:sp>
      <p:pic>
        <p:nvPicPr>
          <p:cNvPr id="3" name="Picture 2" descr="A purple ribbon on a black background&#10;&#10;Description automatically generated with low confidence">
            <a:extLst>
              <a:ext uri="{FF2B5EF4-FFF2-40B4-BE49-F238E27FC236}">
                <a16:creationId xmlns:a16="http://schemas.microsoft.com/office/drawing/2014/main" id="{396ACD7B-D335-669E-19FF-67145B28E2F9}"/>
              </a:ext>
            </a:extLst>
          </p:cNvPr>
          <p:cNvPicPr>
            <a:picLocks noChangeAspect="1"/>
          </p:cNvPicPr>
          <p:nvPr/>
        </p:nvPicPr>
        <p:blipFill>
          <a:blip r:embed="rId2"/>
          <a:stretch>
            <a:fillRect/>
          </a:stretch>
        </p:blipFill>
        <p:spPr>
          <a:xfrm>
            <a:off x="-216775" y="5548690"/>
            <a:ext cx="3679392" cy="1537947"/>
          </a:xfrm>
          <a:prstGeom prst="rect">
            <a:avLst/>
          </a:prstGeom>
        </p:spPr>
      </p:pic>
      <p:cxnSp>
        <p:nvCxnSpPr>
          <p:cNvPr id="5" name="Straight Connector 4">
            <a:extLst>
              <a:ext uri="{FF2B5EF4-FFF2-40B4-BE49-F238E27FC236}">
                <a16:creationId xmlns:a16="http://schemas.microsoft.com/office/drawing/2014/main" id="{7B5B24C0-0ABD-ECCD-E901-0ED6EAEE8679}"/>
              </a:ext>
            </a:extLst>
          </p:cNvPr>
          <p:cNvCxnSpPr/>
          <p:nvPr/>
        </p:nvCxnSpPr>
        <p:spPr>
          <a:xfrm>
            <a:off x="0" y="5734373"/>
            <a:ext cx="12192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59D82C9C-4620-6B33-CC0B-4999841D3DF4}"/>
              </a:ext>
            </a:extLst>
          </p:cNvPr>
          <p:cNvPicPr>
            <a:picLocks noChangeAspect="1"/>
          </p:cNvPicPr>
          <p:nvPr/>
        </p:nvPicPr>
        <p:blipFill>
          <a:blip r:embed="rId3"/>
          <a:stretch>
            <a:fillRect/>
          </a:stretch>
        </p:blipFill>
        <p:spPr>
          <a:xfrm>
            <a:off x="5091213" y="610313"/>
            <a:ext cx="1532053" cy="2997735"/>
          </a:xfrm>
          <a:prstGeom prst="rect">
            <a:avLst/>
          </a:prstGeom>
        </p:spPr>
      </p:pic>
    </p:spTree>
    <p:extLst>
      <p:ext uri="{BB962C8B-B14F-4D97-AF65-F5344CB8AC3E}">
        <p14:creationId xmlns:p14="http://schemas.microsoft.com/office/powerpoint/2010/main" val="733260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0BDCF4-87B7-1943-9B5E-25F454880D6A}"/>
              </a:ext>
            </a:extLst>
          </p:cNvPr>
          <p:cNvSpPr/>
          <p:nvPr/>
        </p:nvSpPr>
        <p:spPr>
          <a:xfrm>
            <a:off x="-1" y="0"/>
            <a:ext cx="3468757"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03CF34-8780-C94D-8587-3664988AFA54}"/>
              </a:ext>
            </a:extLst>
          </p:cNvPr>
          <p:cNvSpPr txBox="1"/>
          <p:nvPr/>
        </p:nvSpPr>
        <p:spPr>
          <a:xfrm>
            <a:off x="370148" y="948440"/>
            <a:ext cx="2710983" cy="2062103"/>
          </a:xfrm>
          <a:prstGeom prst="rect">
            <a:avLst/>
          </a:prstGeom>
          <a:noFill/>
        </p:spPr>
        <p:txBody>
          <a:bodyPr wrap="square" rtlCol="0">
            <a:spAutoFit/>
          </a:bodyPr>
          <a:lstStyle/>
          <a:p>
            <a:r>
              <a:rPr lang="en-US" sz="3200" dirty="0">
                <a:latin typeface="Work Sans Light" pitchFamily="2" charset="77"/>
              </a:rPr>
              <a:t>Welcome from the Chair of Governors</a:t>
            </a:r>
          </a:p>
        </p:txBody>
      </p:sp>
      <p:sp>
        <p:nvSpPr>
          <p:cNvPr id="5" name="TextBox 4">
            <a:extLst>
              <a:ext uri="{FF2B5EF4-FFF2-40B4-BE49-F238E27FC236}">
                <a16:creationId xmlns:a16="http://schemas.microsoft.com/office/drawing/2014/main" id="{5A52F8F4-A710-3D47-A35C-8DA6ECFD5509}"/>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RECRUITMENT PACK</a:t>
            </a:r>
          </a:p>
        </p:txBody>
      </p:sp>
      <p:sp>
        <p:nvSpPr>
          <p:cNvPr id="6" name="TextBox 5">
            <a:extLst>
              <a:ext uri="{FF2B5EF4-FFF2-40B4-BE49-F238E27FC236}">
                <a16:creationId xmlns:a16="http://schemas.microsoft.com/office/drawing/2014/main" id="{DFEC055F-3376-2D47-B9D0-7CFAE494CA57}"/>
              </a:ext>
            </a:extLst>
          </p:cNvPr>
          <p:cNvSpPr txBox="1"/>
          <p:nvPr/>
        </p:nvSpPr>
        <p:spPr>
          <a:xfrm>
            <a:off x="9956800" y="305948"/>
            <a:ext cx="1850888" cy="230832"/>
          </a:xfrm>
          <a:prstGeom prst="rect">
            <a:avLst/>
          </a:prstGeom>
          <a:noFill/>
        </p:spPr>
        <p:txBody>
          <a:bodyPr wrap="square" rtlCol="0">
            <a:spAutoFit/>
          </a:bodyPr>
          <a:lstStyle/>
          <a:p>
            <a:pPr algn="r"/>
            <a:r>
              <a:rPr lang="en-US" sz="900" b="1" dirty="0">
                <a:solidFill>
                  <a:schemeClr val="tx1">
                    <a:lumMod val="65000"/>
                    <a:lumOff val="35000"/>
                  </a:schemeClr>
                </a:solidFill>
                <a:latin typeface="Work Sans SemiBold" pitchFamily="2" charset="77"/>
              </a:rPr>
              <a:t>EXECUTIVE HEADTEACHER</a:t>
            </a:r>
          </a:p>
        </p:txBody>
      </p:sp>
      <p:pic>
        <p:nvPicPr>
          <p:cNvPr id="7" name="Picture 6">
            <a:extLst>
              <a:ext uri="{FF2B5EF4-FFF2-40B4-BE49-F238E27FC236}">
                <a16:creationId xmlns:a16="http://schemas.microsoft.com/office/drawing/2014/main" id="{AAA349A5-E6A6-664E-B808-4DF5FC54DC40}"/>
              </a:ext>
            </a:extLst>
          </p:cNvPr>
          <p:cNvPicPr>
            <a:picLocks noChangeAspect="1"/>
          </p:cNvPicPr>
          <p:nvPr/>
        </p:nvPicPr>
        <p:blipFill>
          <a:blip r:embed="rId2"/>
          <a:srcRect/>
          <a:stretch/>
        </p:blipFill>
        <p:spPr>
          <a:xfrm>
            <a:off x="393900" y="5728138"/>
            <a:ext cx="748873" cy="748873"/>
          </a:xfrm>
          <a:prstGeom prst="rect">
            <a:avLst/>
          </a:prstGeom>
        </p:spPr>
      </p:pic>
      <p:sp>
        <p:nvSpPr>
          <p:cNvPr id="13" name="TextBox 12">
            <a:extLst>
              <a:ext uri="{FF2B5EF4-FFF2-40B4-BE49-F238E27FC236}">
                <a16:creationId xmlns:a16="http://schemas.microsoft.com/office/drawing/2014/main" id="{485DC716-F8F3-CF48-AFCD-79C5803E4628}"/>
              </a:ext>
            </a:extLst>
          </p:cNvPr>
          <p:cNvSpPr txBox="1"/>
          <p:nvPr/>
        </p:nvSpPr>
        <p:spPr>
          <a:xfrm>
            <a:off x="3868976" y="396414"/>
            <a:ext cx="3675077" cy="6955750"/>
          </a:xfrm>
          <a:prstGeom prst="rect">
            <a:avLst/>
          </a:prstGeom>
          <a:noFill/>
        </p:spPr>
        <p:txBody>
          <a:bodyPr wrap="square" rtlCol="0">
            <a:spAutoFit/>
          </a:bodyPr>
          <a:lstStyle/>
          <a:p>
            <a:endParaRPr lang="en-GB" sz="1000" dirty="0">
              <a:effectLst/>
              <a:latin typeface="Work Sans Medium" pitchFamily="2" charset="77"/>
            </a:endParaRPr>
          </a:p>
          <a:p>
            <a:endParaRPr lang="en-GB" sz="1100" dirty="0">
              <a:effectLst/>
              <a:latin typeface="Trebuchet MS" panose="020B0603020202020204" pitchFamily="34" charset="0"/>
            </a:endParaRPr>
          </a:p>
          <a:p>
            <a:endParaRPr lang="en-GB" sz="1100" dirty="0">
              <a:latin typeface="Trebuchet MS" panose="020B0603020202020204" pitchFamily="34" charset="0"/>
            </a:endParaRPr>
          </a:p>
          <a:p>
            <a:r>
              <a:rPr lang="en-GB" sz="1100" dirty="0">
                <a:effectLst/>
                <a:latin typeface="Trebuchet MS" panose="020B0603020202020204" pitchFamily="34" charset="0"/>
              </a:rPr>
              <a:t>Dear </a:t>
            </a:r>
            <a:r>
              <a:rPr lang="en-GB" sz="1100" dirty="0">
                <a:latin typeface="Trebuchet MS" panose="020B0603020202020204" pitchFamily="34" charset="0"/>
              </a:rPr>
              <a:t>A</a:t>
            </a:r>
            <a:r>
              <a:rPr lang="en-GB" sz="1100" dirty="0">
                <a:effectLst/>
                <a:latin typeface="Trebuchet MS" panose="020B0603020202020204" pitchFamily="34" charset="0"/>
              </a:rPr>
              <a:t>pplicant,</a:t>
            </a:r>
          </a:p>
          <a:p>
            <a:endParaRPr lang="en-GB" sz="1100" dirty="0">
              <a:effectLst/>
              <a:latin typeface="Trebuchet MS" panose="020B0603020202020204" pitchFamily="34" charset="0"/>
            </a:endParaRPr>
          </a:p>
          <a:p>
            <a:r>
              <a:rPr lang="en-GB" sz="1100" dirty="0">
                <a:effectLst/>
                <a:latin typeface="Trebuchet MS" panose="020B0603020202020204" pitchFamily="34" charset="0"/>
              </a:rPr>
              <a:t>On behalf of the Governors, I would like to thank you for your interest in </a:t>
            </a:r>
            <a:r>
              <a:rPr lang="en-GB" sz="1100" dirty="0">
                <a:latin typeface="Trebuchet MS" panose="020B0603020202020204" pitchFamily="34" charset="0"/>
              </a:rPr>
              <a:t>the role of</a:t>
            </a:r>
            <a:r>
              <a:rPr lang="en-GB" sz="1100" dirty="0">
                <a:effectLst/>
                <a:latin typeface="Trebuchet MS" panose="020B0603020202020204" pitchFamily="34" charset="0"/>
              </a:rPr>
              <a:t> </a:t>
            </a:r>
            <a:r>
              <a:rPr lang="en-GB" sz="1100" dirty="0">
                <a:latin typeface="Trebuchet MS" panose="020B0603020202020204" pitchFamily="34" charset="0"/>
              </a:rPr>
              <a:t>Executive Head</a:t>
            </a:r>
            <a:r>
              <a:rPr lang="en-GB" sz="1100" dirty="0">
                <a:effectLst/>
                <a:latin typeface="Trebuchet MS" panose="020B0603020202020204" pitchFamily="34" charset="0"/>
              </a:rPr>
              <a:t>teacher of </a:t>
            </a:r>
            <a:r>
              <a:rPr lang="en-GB" sz="1100" dirty="0">
                <a:latin typeface="Trebuchet MS" panose="020B0603020202020204" pitchFamily="34" charset="0"/>
              </a:rPr>
              <a:t>The Saints Federation</a:t>
            </a:r>
            <a:r>
              <a:rPr lang="en-GB" sz="1100" dirty="0">
                <a:effectLst/>
                <a:latin typeface="Trebuchet MS" panose="020B0603020202020204" pitchFamily="34" charset="0"/>
              </a:rPr>
              <a:t>. This role presents an exciting opportunity for an inspiring leader to continue and develop the excellent work already happening in our schools, as well as</a:t>
            </a:r>
            <a:r>
              <a:rPr lang="en-GB" sz="1100" dirty="0">
                <a:latin typeface="Trebuchet MS" panose="020B0603020202020204" pitchFamily="34" charset="0"/>
              </a:rPr>
              <a:t> growing the federation and ensuring the sustainability of our schools for the future.</a:t>
            </a:r>
          </a:p>
          <a:p>
            <a:endParaRPr lang="en-GB" sz="1100" dirty="0">
              <a:effectLst/>
              <a:latin typeface="Trebuchet MS" panose="020B0603020202020204" pitchFamily="34" charset="0"/>
            </a:endParaRPr>
          </a:p>
          <a:p>
            <a:r>
              <a:rPr lang="en-GB" sz="1100" dirty="0">
                <a:effectLst/>
                <a:latin typeface="Trebuchet MS" panose="020B0603020202020204" pitchFamily="34" charset="0"/>
              </a:rPr>
              <a:t>Everything we do at The Saints Federation is underpinned by our clear Christian values.  Our new Executive Headteacher will join a happy and secure organisation, where everyone is committed to the provision of educational excellence in a supportive, caring and safe learning environment, where everyone – pupils and staff - can flourish. </a:t>
            </a:r>
          </a:p>
          <a:p>
            <a:endParaRPr lang="en-GB" sz="1100" dirty="0">
              <a:effectLst/>
              <a:latin typeface="Trebuchet MS" panose="020B0603020202020204" pitchFamily="34" charset="0"/>
            </a:endParaRPr>
          </a:p>
          <a:p>
            <a:r>
              <a:rPr lang="en-GB" sz="1100" dirty="0">
                <a:latin typeface="Trebuchet MS" panose="020B0603020202020204" pitchFamily="34" charset="0"/>
              </a:rPr>
              <a:t>Under the leadership of the current Executive Headteacher, Miss Cathryn Mann, St Andrew’s and St Paul’s CE Primary Schools (both in the London Borough of Enfield) have been successfully working together since September 2022.  Initially this was in a partnership arrangement, but since September 2025 as The Saints Federation. </a:t>
            </a:r>
          </a:p>
          <a:p>
            <a:endParaRPr lang="en-GB" sz="1100" dirty="0">
              <a:latin typeface="Trebuchet MS" panose="020B0603020202020204" pitchFamily="34" charset="0"/>
            </a:endParaRPr>
          </a:p>
          <a:p>
            <a:r>
              <a:rPr lang="en-GB" sz="1100" dirty="0">
                <a:latin typeface="Trebuchet MS" panose="020B0603020202020204" pitchFamily="34" charset="0"/>
              </a:rPr>
              <a:t>The Federation is supported by the London Diocesan Board for Schools (LDBS) and our vision – Grow Together – reflects the LDBS vision for its schools to be places that are both deeply Christian and committed to serving the common good with Jesus’ invitation to ‘life in all its fullness’ at their heart (John 10:10).</a:t>
            </a:r>
          </a:p>
          <a:p>
            <a:endParaRPr lang="en-GB" sz="1100" dirty="0">
              <a:latin typeface="Trebuchet MS" panose="020B0603020202020204" pitchFamily="34" charset="0"/>
            </a:endParaRPr>
          </a:p>
          <a:p>
            <a:endParaRPr lang="en-GB" sz="1100" dirty="0">
              <a:latin typeface="Trebuchet MS" panose="020B0603020202020204" pitchFamily="34" charset="0"/>
            </a:endParaRPr>
          </a:p>
          <a:p>
            <a:endParaRPr lang="en-GB" sz="1000" dirty="0">
              <a:latin typeface="Trebuchet MS" panose="020B0603020202020204" pitchFamily="34" charset="0"/>
            </a:endParaRPr>
          </a:p>
          <a:p>
            <a:endParaRPr lang="en-GB" sz="1000" dirty="0">
              <a:effectLst/>
              <a:latin typeface="Work Sans Medium" pitchFamily="2" charset="77"/>
            </a:endParaRPr>
          </a:p>
          <a:p>
            <a:endParaRPr lang="en-GB" sz="1000" dirty="0">
              <a:latin typeface="Work Sans Medium" pitchFamily="2" charset="77"/>
            </a:endParaRPr>
          </a:p>
          <a:p>
            <a:endParaRPr lang="en-GB" sz="1000" dirty="0">
              <a:effectLst/>
              <a:latin typeface="Work Sans Medium" pitchFamily="2" charset="77"/>
            </a:endParaRPr>
          </a:p>
        </p:txBody>
      </p:sp>
      <p:sp>
        <p:nvSpPr>
          <p:cNvPr id="14" name="TextBox 13">
            <a:extLst>
              <a:ext uri="{FF2B5EF4-FFF2-40B4-BE49-F238E27FC236}">
                <a16:creationId xmlns:a16="http://schemas.microsoft.com/office/drawing/2014/main" id="{55B4535C-919A-8C4A-A863-9BA3EC91B867}"/>
              </a:ext>
            </a:extLst>
          </p:cNvPr>
          <p:cNvSpPr txBox="1"/>
          <p:nvPr/>
        </p:nvSpPr>
        <p:spPr>
          <a:xfrm>
            <a:off x="7857654" y="689359"/>
            <a:ext cx="3832211" cy="6001643"/>
          </a:xfrm>
          <a:prstGeom prst="rect">
            <a:avLst/>
          </a:prstGeom>
          <a:noFill/>
        </p:spPr>
        <p:txBody>
          <a:bodyPr wrap="square" rtlCol="0">
            <a:spAutoFit/>
          </a:bodyPr>
          <a:lstStyle/>
          <a:p>
            <a:endParaRPr lang="en-GB" sz="1100" dirty="0">
              <a:latin typeface="Trebuchet MS" panose="020B0603020202020204" pitchFamily="34" charset="0"/>
            </a:endParaRPr>
          </a:p>
          <a:p>
            <a:r>
              <a:rPr lang="en-GB" sz="1100" dirty="0">
                <a:latin typeface="Trebuchet MS" panose="020B0603020202020204" pitchFamily="34" charset="0"/>
              </a:rPr>
              <a:t>Since 1 December 2025, we are also in a formal partnership arrangement with St Paul’s CE Primary School, Friern Barnet, a one-form entry school in the London Borough of Barnet. </a:t>
            </a:r>
          </a:p>
          <a:p>
            <a:endParaRPr lang="en-GB" sz="1100" dirty="0">
              <a:latin typeface="Trebuchet MS" panose="020B0603020202020204" pitchFamily="34" charset="0"/>
            </a:endParaRPr>
          </a:p>
          <a:p>
            <a:r>
              <a:rPr lang="en-GB" sz="1100" dirty="0">
                <a:latin typeface="Trebuchet MS" panose="020B0603020202020204" pitchFamily="34" charset="0"/>
              </a:rPr>
              <a:t>All three schools were judged as Good in their most recent Ofsted inspections</a:t>
            </a:r>
          </a:p>
          <a:p>
            <a:endParaRPr lang="en-GB" sz="1100" dirty="0">
              <a:latin typeface="Trebuchet MS" panose="020B0603020202020204" pitchFamily="34" charset="0"/>
            </a:endParaRPr>
          </a:p>
          <a:p>
            <a:pPr>
              <a:spcAft>
                <a:spcPts val="600"/>
              </a:spcAft>
            </a:pPr>
            <a:r>
              <a:rPr lang="en-GB" sz="1100" dirty="0">
                <a:latin typeface="Trebuchet MS" panose="020B0603020202020204" pitchFamily="34" charset="0"/>
              </a:rPr>
              <a:t>Each school has its own unique character and community, but all three are united by a strong Christian ethos and each school has strong links to their respective Parish Churches – St Andrew’s Church, Enfield Town, St Paul’s Church, Winchmore Hill and St Paul’s Church, New Southgate. </a:t>
            </a:r>
          </a:p>
          <a:p>
            <a:pPr>
              <a:spcAft>
                <a:spcPts val="600"/>
              </a:spcAft>
            </a:pPr>
            <a:r>
              <a:rPr lang="en-GB" sz="1100" dirty="0">
                <a:latin typeface="Trebuchet MS" panose="020B0603020202020204" pitchFamily="34" charset="0"/>
              </a:rPr>
              <a:t>Following the announcement of Miss Mann’s planned retirement at the end of 2026, we are now looking for an experienced, strong and committed leader, who will build on her excellent work and continue to promote our values both within and outside the school community, whilst ensuring a high quality of education for all pupils. </a:t>
            </a:r>
          </a:p>
          <a:p>
            <a:r>
              <a:rPr lang="en-GB" sz="1100" dirty="0">
                <a:effectLst/>
                <a:latin typeface="Trebuchet MS" panose="020B0603020202020204" pitchFamily="34" charset="0"/>
              </a:rPr>
              <a:t>You are encouraged to come and visit us, so that you can experience the caring, supportive atmosphere in our schools for yourself.</a:t>
            </a:r>
          </a:p>
          <a:p>
            <a:endParaRPr lang="en-GB" sz="1100" dirty="0">
              <a:effectLst/>
              <a:latin typeface="Trebuchet MS" panose="020B0603020202020204" pitchFamily="34" charset="0"/>
            </a:endParaRPr>
          </a:p>
          <a:p>
            <a:r>
              <a:rPr lang="en-GB" sz="1100" dirty="0">
                <a:effectLst/>
                <a:latin typeface="Trebuchet MS" panose="020B0603020202020204" pitchFamily="34" charset="0"/>
              </a:rPr>
              <a:t>I wish you every success in your application and look forward to welcoming you to our Federation</a:t>
            </a:r>
          </a:p>
          <a:p>
            <a:endParaRPr lang="en-GB" sz="1100" dirty="0">
              <a:effectLst/>
              <a:latin typeface="Trebuchet MS" panose="020B0603020202020204" pitchFamily="34" charset="0"/>
            </a:endParaRPr>
          </a:p>
          <a:p>
            <a:r>
              <a:rPr lang="en-GB" sz="1100" dirty="0">
                <a:effectLst/>
                <a:latin typeface="Trebuchet MS" panose="020B0603020202020204" pitchFamily="34" charset="0"/>
              </a:rPr>
              <a:t>Best wishes</a:t>
            </a:r>
          </a:p>
          <a:p>
            <a:endParaRPr lang="en-GB" sz="1100" dirty="0">
              <a:latin typeface="Trebuchet MS" panose="020B0603020202020204" pitchFamily="34" charset="0"/>
            </a:endParaRPr>
          </a:p>
          <a:p>
            <a:endParaRPr lang="en-GB" sz="1100" dirty="0">
              <a:effectLst/>
              <a:latin typeface="Trebuchet MS" panose="020B0603020202020204" pitchFamily="34" charset="0"/>
            </a:endParaRPr>
          </a:p>
          <a:p>
            <a:endParaRPr lang="en-GB" sz="1100" dirty="0">
              <a:latin typeface="Trebuchet MS" panose="020B0603020202020204" pitchFamily="34" charset="0"/>
            </a:endParaRPr>
          </a:p>
          <a:p>
            <a:r>
              <a:rPr lang="en-GB" sz="1100" dirty="0">
                <a:effectLst/>
                <a:latin typeface="Trebuchet MS" panose="020B0603020202020204" pitchFamily="34" charset="0"/>
              </a:rPr>
              <a:t>Theresa Davis</a:t>
            </a:r>
          </a:p>
          <a:p>
            <a:r>
              <a:rPr lang="en-GB" sz="1100" dirty="0">
                <a:effectLst/>
                <a:latin typeface="Trebuchet MS" panose="020B0603020202020204" pitchFamily="34" charset="0"/>
              </a:rPr>
              <a:t>Chair of Governors</a:t>
            </a:r>
          </a:p>
        </p:txBody>
      </p:sp>
      <p:pic>
        <p:nvPicPr>
          <p:cNvPr id="15" name="Picture 14">
            <a:extLst>
              <a:ext uri="{FF2B5EF4-FFF2-40B4-BE49-F238E27FC236}">
                <a16:creationId xmlns:a16="http://schemas.microsoft.com/office/drawing/2014/main" id="{46256025-D3B4-8C71-AC8A-773C4E97754D}"/>
              </a:ext>
            </a:extLst>
          </p:cNvPr>
          <p:cNvPicPr>
            <a:picLocks noChangeAspect="1"/>
          </p:cNvPicPr>
          <p:nvPr/>
        </p:nvPicPr>
        <p:blipFill>
          <a:blip r:embed="rId3"/>
          <a:stretch>
            <a:fillRect/>
          </a:stretch>
        </p:blipFill>
        <p:spPr>
          <a:xfrm>
            <a:off x="7933854" y="5728138"/>
            <a:ext cx="816572" cy="432206"/>
          </a:xfrm>
          <a:prstGeom prst="rect">
            <a:avLst/>
          </a:prstGeom>
        </p:spPr>
      </p:pic>
      <p:pic>
        <p:nvPicPr>
          <p:cNvPr id="9" name="Picture 8">
            <a:extLst>
              <a:ext uri="{FF2B5EF4-FFF2-40B4-BE49-F238E27FC236}">
                <a16:creationId xmlns:a16="http://schemas.microsoft.com/office/drawing/2014/main" id="{276CCDB9-9C55-120C-8E54-06CD106B416E}"/>
              </a:ext>
            </a:extLst>
          </p:cNvPr>
          <p:cNvPicPr>
            <a:picLocks noChangeAspect="1"/>
          </p:cNvPicPr>
          <p:nvPr/>
        </p:nvPicPr>
        <p:blipFill>
          <a:blip r:embed="rId4"/>
          <a:srcRect/>
          <a:stretch/>
        </p:blipFill>
        <p:spPr>
          <a:xfrm>
            <a:off x="153227" y="3191605"/>
            <a:ext cx="3162300" cy="2019299"/>
          </a:xfrm>
          <a:prstGeom prst="rect">
            <a:avLst/>
          </a:prstGeom>
        </p:spPr>
      </p:pic>
    </p:spTree>
    <p:extLst>
      <p:ext uri="{BB962C8B-B14F-4D97-AF65-F5344CB8AC3E}">
        <p14:creationId xmlns:p14="http://schemas.microsoft.com/office/powerpoint/2010/main" val="39123697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CE45A-AD13-4D21-C099-14529D19E4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24E482-A3D6-01C4-1C69-B131524CAF41}"/>
              </a:ext>
            </a:extLst>
          </p:cNvPr>
          <p:cNvSpPr/>
          <p:nvPr/>
        </p:nvSpPr>
        <p:spPr>
          <a:xfrm>
            <a:off x="3247697" y="1744717"/>
            <a:ext cx="8944303" cy="3849833"/>
          </a:xfrm>
          <a:prstGeom prst="rect">
            <a:avLst/>
          </a:prstGeom>
          <a:solidFill>
            <a:schemeClr val="accent6">
              <a:lumMod val="40000"/>
              <a:lumOff val="60000"/>
              <a:alpha val="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73D1F836-5D7F-8E55-9C82-A577C137C195}"/>
              </a:ext>
            </a:extLst>
          </p:cNvPr>
          <p:cNvSpPr/>
          <p:nvPr/>
        </p:nvSpPr>
        <p:spPr>
          <a:xfrm>
            <a:off x="0" y="0"/>
            <a:ext cx="12192001" cy="174471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E20E2AEF-2198-8AC2-AFAB-21AEF4781489}"/>
              </a:ext>
            </a:extLst>
          </p:cNvPr>
          <p:cNvSpPr txBox="1"/>
          <p:nvPr/>
        </p:nvSpPr>
        <p:spPr>
          <a:xfrm>
            <a:off x="370148" y="948440"/>
            <a:ext cx="8567023" cy="584775"/>
          </a:xfrm>
          <a:prstGeom prst="rect">
            <a:avLst/>
          </a:prstGeom>
          <a:noFill/>
        </p:spPr>
        <p:txBody>
          <a:bodyPr wrap="square" rtlCol="0">
            <a:spAutoFit/>
          </a:bodyPr>
          <a:lstStyle/>
          <a:p>
            <a:r>
              <a:rPr lang="en-US" sz="3200" dirty="0">
                <a:solidFill>
                  <a:schemeClr val="bg1"/>
                </a:solidFill>
                <a:latin typeface="Work Sans Light" pitchFamily="2" charset="77"/>
              </a:rPr>
              <a:t>	Introducing The Saints Federation</a:t>
            </a:r>
          </a:p>
        </p:txBody>
      </p:sp>
      <p:sp>
        <p:nvSpPr>
          <p:cNvPr id="14" name="TextBox 13">
            <a:extLst>
              <a:ext uri="{FF2B5EF4-FFF2-40B4-BE49-F238E27FC236}">
                <a16:creationId xmlns:a16="http://schemas.microsoft.com/office/drawing/2014/main" id="{650D3B48-B7FA-A7A2-4810-766560EFF4F7}"/>
              </a:ext>
            </a:extLst>
          </p:cNvPr>
          <p:cNvSpPr txBox="1"/>
          <p:nvPr/>
        </p:nvSpPr>
        <p:spPr>
          <a:xfrm>
            <a:off x="400537" y="2408172"/>
            <a:ext cx="2446624" cy="923330"/>
          </a:xfrm>
          <a:prstGeom prst="rect">
            <a:avLst/>
          </a:prstGeom>
          <a:noFill/>
        </p:spPr>
        <p:txBody>
          <a:bodyPr wrap="square">
            <a:spAutoFit/>
          </a:bodyPr>
          <a:lstStyle/>
          <a:p>
            <a:pPr algn="l"/>
            <a:r>
              <a:rPr lang="en-GB" sz="2400" u="none" strike="noStrike" dirty="0">
                <a:solidFill>
                  <a:srgbClr val="55345A"/>
                </a:solidFill>
                <a:effectLst/>
                <a:latin typeface="Work Sans Light" pitchFamily="2" charset="77"/>
              </a:rPr>
              <a:t>Autumn 2022</a:t>
            </a:r>
          </a:p>
          <a:p>
            <a:pPr algn="l"/>
            <a:r>
              <a:rPr lang="en-GB" sz="1000" u="none" strike="noStrike" dirty="0">
                <a:effectLst/>
                <a:latin typeface="Work Sans Medium" pitchFamily="2" charset="77"/>
              </a:rPr>
              <a:t>Two successful Enfield CE primary schools enter partnership under a shared Executive Headteacher</a:t>
            </a:r>
          </a:p>
        </p:txBody>
      </p:sp>
      <p:sp>
        <p:nvSpPr>
          <p:cNvPr id="15" name="TextBox 14">
            <a:extLst>
              <a:ext uri="{FF2B5EF4-FFF2-40B4-BE49-F238E27FC236}">
                <a16:creationId xmlns:a16="http://schemas.microsoft.com/office/drawing/2014/main" id="{F3F53982-2836-C766-6D00-716E344644A4}"/>
              </a:ext>
            </a:extLst>
          </p:cNvPr>
          <p:cNvSpPr txBox="1"/>
          <p:nvPr/>
        </p:nvSpPr>
        <p:spPr>
          <a:xfrm>
            <a:off x="370147" y="4436921"/>
            <a:ext cx="2446624" cy="923330"/>
          </a:xfrm>
          <a:prstGeom prst="rect">
            <a:avLst/>
          </a:prstGeom>
          <a:noFill/>
        </p:spPr>
        <p:txBody>
          <a:bodyPr wrap="square">
            <a:spAutoFit/>
          </a:bodyPr>
          <a:lstStyle/>
          <a:p>
            <a:pPr algn="l"/>
            <a:r>
              <a:rPr lang="en-GB" sz="2400" dirty="0">
                <a:solidFill>
                  <a:srgbClr val="55345A"/>
                </a:solidFill>
                <a:latin typeface="Work Sans Light" pitchFamily="2" charset="77"/>
              </a:rPr>
              <a:t>Summer 2025</a:t>
            </a:r>
            <a:endParaRPr lang="en-GB" sz="2400" u="none" strike="noStrike" dirty="0">
              <a:solidFill>
                <a:srgbClr val="55345A"/>
              </a:solidFill>
              <a:effectLst/>
              <a:latin typeface="Work Sans Light" pitchFamily="2" charset="77"/>
            </a:endParaRPr>
          </a:p>
          <a:p>
            <a:pPr algn="l"/>
            <a:r>
              <a:rPr lang="en-GB" sz="1000" dirty="0">
                <a:latin typeface="Work Sans Medium" pitchFamily="2" charset="77"/>
              </a:rPr>
              <a:t>The partner schools formally consult on the creation of a federation. </a:t>
            </a:r>
            <a:endParaRPr lang="en-GB" sz="1000" u="none" strike="noStrike" dirty="0">
              <a:effectLst/>
              <a:latin typeface="Work Sans Medium" pitchFamily="2" charset="77"/>
            </a:endParaRPr>
          </a:p>
        </p:txBody>
      </p:sp>
      <p:sp>
        <p:nvSpPr>
          <p:cNvPr id="17" name="TextBox 16">
            <a:extLst>
              <a:ext uri="{FF2B5EF4-FFF2-40B4-BE49-F238E27FC236}">
                <a16:creationId xmlns:a16="http://schemas.microsoft.com/office/drawing/2014/main" id="{C613753D-3630-F12B-C66C-56B0CF60EB5F}"/>
              </a:ext>
            </a:extLst>
          </p:cNvPr>
          <p:cNvSpPr txBox="1"/>
          <p:nvPr/>
        </p:nvSpPr>
        <p:spPr>
          <a:xfrm>
            <a:off x="358632" y="5360251"/>
            <a:ext cx="2446624" cy="1231106"/>
          </a:xfrm>
          <a:prstGeom prst="rect">
            <a:avLst/>
          </a:prstGeom>
          <a:noFill/>
        </p:spPr>
        <p:txBody>
          <a:bodyPr wrap="square">
            <a:spAutoFit/>
          </a:bodyPr>
          <a:lstStyle/>
          <a:p>
            <a:pPr algn="l"/>
            <a:r>
              <a:rPr lang="en-GB" sz="2400" u="none" strike="noStrike" dirty="0">
                <a:solidFill>
                  <a:srgbClr val="55345A"/>
                </a:solidFill>
                <a:effectLst/>
                <a:latin typeface="Work Sans Light" pitchFamily="2" charset="77"/>
              </a:rPr>
              <a:t>Autumn 2025</a:t>
            </a:r>
          </a:p>
          <a:p>
            <a:pPr algn="l"/>
            <a:r>
              <a:rPr lang="en-GB" sz="1000" dirty="0">
                <a:latin typeface="Work Sans Medium" pitchFamily="2" charset="77"/>
              </a:rPr>
              <a:t>The Saints Federation formally established on 1 September. Enters partnership with St Paul’s CE Primary School, Friern Barnet from 1 December 2025.</a:t>
            </a:r>
            <a:endParaRPr lang="en-GB" sz="1000" u="none" strike="noStrike" dirty="0">
              <a:effectLst/>
              <a:latin typeface="Work Sans Medium" pitchFamily="2" charset="77"/>
            </a:endParaRPr>
          </a:p>
        </p:txBody>
      </p:sp>
      <p:sp>
        <p:nvSpPr>
          <p:cNvPr id="22" name="TextBox 21">
            <a:extLst>
              <a:ext uri="{FF2B5EF4-FFF2-40B4-BE49-F238E27FC236}">
                <a16:creationId xmlns:a16="http://schemas.microsoft.com/office/drawing/2014/main" id="{4F5C91ED-A405-6429-0E2C-B0E0996F144F}"/>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APPLICANT PACK</a:t>
            </a:r>
          </a:p>
        </p:txBody>
      </p:sp>
      <p:sp>
        <p:nvSpPr>
          <p:cNvPr id="33" name="TextBox 32">
            <a:extLst>
              <a:ext uri="{FF2B5EF4-FFF2-40B4-BE49-F238E27FC236}">
                <a16:creationId xmlns:a16="http://schemas.microsoft.com/office/drawing/2014/main" id="{4DEBE949-D519-45AD-6412-BFA0B8E7981A}"/>
              </a:ext>
            </a:extLst>
          </p:cNvPr>
          <p:cNvSpPr txBox="1"/>
          <p:nvPr/>
        </p:nvSpPr>
        <p:spPr>
          <a:xfrm>
            <a:off x="914433" y="1811986"/>
            <a:ext cx="3078101" cy="369332"/>
          </a:xfrm>
          <a:prstGeom prst="rect">
            <a:avLst/>
          </a:prstGeom>
          <a:noFill/>
        </p:spPr>
        <p:txBody>
          <a:bodyPr wrap="square" rtlCol="0">
            <a:spAutoFit/>
          </a:bodyPr>
          <a:lstStyle/>
          <a:p>
            <a:r>
              <a:rPr lang="en-GB" b="1" dirty="0">
                <a:solidFill>
                  <a:srgbClr val="55345A"/>
                </a:solidFill>
                <a:latin typeface="Work Sans SemiBold" pitchFamily="2" charset="77"/>
              </a:rPr>
              <a:t>TIMELINE</a:t>
            </a:r>
            <a:endParaRPr lang="en-GB" b="1" u="none" strike="noStrike" dirty="0">
              <a:solidFill>
                <a:srgbClr val="55345A"/>
              </a:solidFill>
              <a:effectLst/>
              <a:latin typeface="Work Sans SemiBold" pitchFamily="2" charset="77"/>
            </a:endParaRPr>
          </a:p>
        </p:txBody>
      </p:sp>
      <p:sp>
        <p:nvSpPr>
          <p:cNvPr id="39" name="TextBox 38">
            <a:extLst>
              <a:ext uri="{FF2B5EF4-FFF2-40B4-BE49-F238E27FC236}">
                <a16:creationId xmlns:a16="http://schemas.microsoft.com/office/drawing/2014/main" id="{F09D2AB4-5D40-7D05-08AA-71E19D90B127}"/>
              </a:ext>
            </a:extLst>
          </p:cNvPr>
          <p:cNvSpPr txBox="1"/>
          <p:nvPr/>
        </p:nvSpPr>
        <p:spPr>
          <a:xfrm>
            <a:off x="9927771" y="305948"/>
            <a:ext cx="1879917" cy="230832"/>
          </a:xfrm>
          <a:prstGeom prst="rect">
            <a:avLst/>
          </a:prstGeom>
          <a:noFill/>
        </p:spPr>
        <p:txBody>
          <a:bodyPr wrap="square" rtlCol="0">
            <a:spAutoFit/>
          </a:bodyPr>
          <a:lstStyle/>
          <a:p>
            <a:pPr algn="r"/>
            <a:r>
              <a:rPr lang="en-US" sz="900" b="1" dirty="0">
                <a:solidFill>
                  <a:schemeClr val="bg1"/>
                </a:solidFill>
                <a:latin typeface="Work Sans SemiBold" pitchFamily="2" charset="77"/>
              </a:rPr>
              <a:t>EXECUTIVE HEADTEACHER</a:t>
            </a:r>
          </a:p>
        </p:txBody>
      </p:sp>
      <p:sp>
        <p:nvSpPr>
          <p:cNvPr id="28" name="TextBox 27">
            <a:extLst>
              <a:ext uri="{FF2B5EF4-FFF2-40B4-BE49-F238E27FC236}">
                <a16:creationId xmlns:a16="http://schemas.microsoft.com/office/drawing/2014/main" id="{A432B7B0-A012-B535-4903-E90486CD1913}"/>
              </a:ext>
            </a:extLst>
          </p:cNvPr>
          <p:cNvSpPr txBox="1"/>
          <p:nvPr/>
        </p:nvSpPr>
        <p:spPr>
          <a:xfrm>
            <a:off x="3807032" y="2065578"/>
            <a:ext cx="8000655" cy="584775"/>
          </a:xfrm>
          <a:prstGeom prst="rect">
            <a:avLst/>
          </a:prstGeom>
          <a:noFill/>
        </p:spPr>
        <p:txBody>
          <a:bodyPr wrap="square" rtlCol="0">
            <a:spAutoFit/>
          </a:bodyPr>
          <a:lstStyle/>
          <a:p>
            <a:r>
              <a:rPr lang="en-GB" sz="1600" b="1" dirty="0">
                <a:solidFill>
                  <a:srgbClr val="55345A"/>
                </a:solidFill>
                <a:latin typeface="Work Sans SemiBold" pitchFamily="2" charset="77"/>
              </a:rPr>
              <a:t>A recently established, growing Church of England primary federation in North London</a:t>
            </a:r>
          </a:p>
        </p:txBody>
      </p:sp>
      <p:sp>
        <p:nvSpPr>
          <p:cNvPr id="29" name="TextBox 28">
            <a:extLst>
              <a:ext uri="{FF2B5EF4-FFF2-40B4-BE49-F238E27FC236}">
                <a16:creationId xmlns:a16="http://schemas.microsoft.com/office/drawing/2014/main" id="{4196EC60-1FC8-7A32-5C8E-E9CB288FDA99}"/>
              </a:ext>
            </a:extLst>
          </p:cNvPr>
          <p:cNvSpPr txBox="1"/>
          <p:nvPr/>
        </p:nvSpPr>
        <p:spPr>
          <a:xfrm>
            <a:off x="6612440" y="2755026"/>
            <a:ext cx="2446624" cy="923330"/>
          </a:xfrm>
          <a:prstGeom prst="rect">
            <a:avLst/>
          </a:prstGeom>
          <a:noFill/>
        </p:spPr>
        <p:txBody>
          <a:bodyPr wrap="square">
            <a:spAutoFit/>
          </a:bodyPr>
          <a:lstStyle/>
          <a:p>
            <a:pPr algn="l"/>
            <a:r>
              <a:rPr lang="en-GB" sz="1000" dirty="0">
                <a:latin typeface="Work Sans Medium" pitchFamily="2" charset="77"/>
              </a:rPr>
              <a:t>T</a:t>
            </a:r>
            <a:r>
              <a:rPr lang="en-GB" sz="1000" u="none" strike="noStrike" dirty="0">
                <a:effectLst/>
                <a:latin typeface="Work Sans Medium" pitchFamily="2" charset="77"/>
              </a:rPr>
              <a:t>he Federation is in </a:t>
            </a:r>
          </a:p>
          <a:p>
            <a:pPr algn="l"/>
            <a:r>
              <a:rPr lang="en-GB" sz="2400" dirty="0">
                <a:solidFill>
                  <a:srgbClr val="55345A"/>
                </a:solidFill>
                <a:latin typeface="Work Sans Light" pitchFamily="2" charset="77"/>
              </a:rPr>
              <a:t>p</a:t>
            </a:r>
            <a:r>
              <a:rPr lang="en-GB" sz="2400" u="none" strike="noStrike" dirty="0">
                <a:solidFill>
                  <a:srgbClr val="55345A"/>
                </a:solidFill>
                <a:effectLst/>
                <a:latin typeface="Work Sans Light" pitchFamily="2" charset="77"/>
              </a:rPr>
              <a:t>artnership </a:t>
            </a:r>
          </a:p>
          <a:p>
            <a:pPr algn="l"/>
            <a:r>
              <a:rPr lang="en-GB" sz="1000" dirty="0">
                <a:latin typeface="Work Sans Medium" pitchFamily="2" charset="77"/>
              </a:rPr>
              <a:t>with a third one-form entry CE primary in Friern Barnet.</a:t>
            </a:r>
          </a:p>
        </p:txBody>
      </p:sp>
      <p:sp>
        <p:nvSpPr>
          <p:cNvPr id="40" name="TextBox 39">
            <a:extLst>
              <a:ext uri="{FF2B5EF4-FFF2-40B4-BE49-F238E27FC236}">
                <a16:creationId xmlns:a16="http://schemas.microsoft.com/office/drawing/2014/main" id="{AEE40D89-38D7-DD05-BD53-C0CD9198F809}"/>
              </a:ext>
            </a:extLst>
          </p:cNvPr>
          <p:cNvSpPr txBox="1"/>
          <p:nvPr/>
        </p:nvSpPr>
        <p:spPr>
          <a:xfrm>
            <a:off x="3807033" y="2771638"/>
            <a:ext cx="2446624" cy="923330"/>
          </a:xfrm>
          <a:prstGeom prst="rect">
            <a:avLst/>
          </a:prstGeom>
          <a:noFill/>
        </p:spPr>
        <p:txBody>
          <a:bodyPr wrap="square">
            <a:spAutoFit/>
          </a:bodyPr>
          <a:lstStyle/>
          <a:p>
            <a:pPr algn="l"/>
            <a:r>
              <a:rPr lang="en-GB" sz="1000" dirty="0">
                <a:latin typeface="Work Sans Medium" pitchFamily="2" charset="77"/>
              </a:rPr>
              <a:t>Two double-form entry CE primary schools in Enfield are</a:t>
            </a:r>
          </a:p>
          <a:p>
            <a:pPr algn="l"/>
            <a:r>
              <a:rPr lang="en-GB" sz="2400" dirty="0">
                <a:solidFill>
                  <a:srgbClr val="55345A"/>
                </a:solidFill>
                <a:latin typeface="Work Sans Light" pitchFamily="2" charset="77"/>
              </a:rPr>
              <a:t>federated </a:t>
            </a:r>
          </a:p>
          <a:p>
            <a:pPr algn="l"/>
            <a:r>
              <a:rPr lang="en-GB" sz="1000" dirty="0">
                <a:latin typeface="Work Sans Medium" pitchFamily="2" charset="77"/>
              </a:rPr>
              <a:t>within The Saints Federation.</a:t>
            </a:r>
            <a:endParaRPr lang="en-GB" sz="1000" u="none" strike="noStrike" dirty="0">
              <a:effectLst/>
              <a:latin typeface="Work Sans Medium" pitchFamily="2" charset="77"/>
            </a:endParaRPr>
          </a:p>
        </p:txBody>
      </p:sp>
      <p:sp>
        <p:nvSpPr>
          <p:cNvPr id="41" name="TextBox 40">
            <a:extLst>
              <a:ext uri="{FF2B5EF4-FFF2-40B4-BE49-F238E27FC236}">
                <a16:creationId xmlns:a16="http://schemas.microsoft.com/office/drawing/2014/main" id="{D4CAD4E1-B9C7-4EE6-7F79-45699FFA6A9E}"/>
              </a:ext>
            </a:extLst>
          </p:cNvPr>
          <p:cNvSpPr txBox="1"/>
          <p:nvPr/>
        </p:nvSpPr>
        <p:spPr>
          <a:xfrm>
            <a:off x="9558597" y="2728288"/>
            <a:ext cx="2446624" cy="1384995"/>
          </a:xfrm>
          <a:prstGeom prst="rect">
            <a:avLst/>
          </a:prstGeom>
          <a:noFill/>
        </p:spPr>
        <p:txBody>
          <a:bodyPr wrap="square">
            <a:spAutoFit/>
          </a:bodyPr>
          <a:lstStyle/>
          <a:p>
            <a:pPr algn="l"/>
            <a:r>
              <a:rPr lang="en-GB" sz="1000" dirty="0">
                <a:latin typeface="Work Sans Medium" pitchFamily="2" charset="77"/>
              </a:rPr>
              <a:t>The </a:t>
            </a:r>
            <a:r>
              <a:rPr lang="en-GB" sz="1000" u="none" strike="noStrike" dirty="0">
                <a:effectLst/>
                <a:latin typeface="Work Sans Medium" pitchFamily="2" charset="77"/>
              </a:rPr>
              <a:t>schools each have their own well-established, and thriving </a:t>
            </a:r>
          </a:p>
          <a:p>
            <a:pPr algn="l"/>
            <a:r>
              <a:rPr lang="en-GB" sz="2400" dirty="0">
                <a:solidFill>
                  <a:srgbClr val="55345A"/>
                </a:solidFill>
                <a:latin typeface="Work Sans Light" pitchFamily="2" charset="77"/>
              </a:rPr>
              <a:t>distinct ethos, </a:t>
            </a:r>
            <a:endParaRPr lang="en-GB" sz="2400" u="none" strike="noStrike" dirty="0">
              <a:solidFill>
                <a:srgbClr val="55345A"/>
              </a:solidFill>
              <a:effectLst/>
              <a:latin typeface="Work Sans Light" pitchFamily="2" charset="77"/>
            </a:endParaRPr>
          </a:p>
          <a:p>
            <a:r>
              <a:rPr lang="en-GB" sz="1000" dirty="0">
                <a:latin typeface="Work Sans Medium" pitchFamily="2" charset="77"/>
              </a:rPr>
              <a:t>b</a:t>
            </a:r>
            <a:r>
              <a:rPr lang="en-GB" sz="1000" u="none" strike="noStrike" dirty="0">
                <a:effectLst/>
                <a:latin typeface="Work Sans Medium" pitchFamily="2" charset="77"/>
              </a:rPr>
              <a:t>ut all schools are committed to the Federation’s guiding aim: </a:t>
            </a:r>
          </a:p>
          <a:p>
            <a:r>
              <a:rPr lang="en-GB" sz="1000" u="none" strike="noStrike" dirty="0">
                <a:effectLst/>
                <a:latin typeface="Work Sans Medium" pitchFamily="2" charset="77"/>
              </a:rPr>
              <a:t>to</a:t>
            </a:r>
            <a:r>
              <a:rPr lang="en-US" sz="1000" u="none" strike="noStrike" dirty="0">
                <a:effectLst/>
                <a:latin typeface="Work Sans Medium" pitchFamily="2" charset="77"/>
              </a:rPr>
              <a:t> provide opportunities for growth,</a:t>
            </a:r>
          </a:p>
          <a:p>
            <a:r>
              <a:rPr lang="en-US" sz="1000" u="none" strike="noStrike" dirty="0">
                <a:effectLst/>
                <a:latin typeface="Work Sans Medium" pitchFamily="2" charset="77"/>
              </a:rPr>
              <a:t>so that our community flourishes.</a:t>
            </a:r>
            <a:r>
              <a:rPr lang="en-GB" sz="1000" u="none" strike="noStrike" dirty="0">
                <a:effectLst/>
                <a:latin typeface="Work Sans Medium" pitchFamily="2" charset="77"/>
              </a:rPr>
              <a:t> </a:t>
            </a:r>
          </a:p>
        </p:txBody>
      </p:sp>
      <p:sp>
        <p:nvSpPr>
          <p:cNvPr id="42" name="TextBox 41">
            <a:extLst>
              <a:ext uri="{FF2B5EF4-FFF2-40B4-BE49-F238E27FC236}">
                <a16:creationId xmlns:a16="http://schemas.microsoft.com/office/drawing/2014/main" id="{CF354D61-6F7A-CC7F-81A2-371833690E9B}"/>
              </a:ext>
            </a:extLst>
          </p:cNvPr>
          <p:cNvSpPr txBox="1"/>
          <p:nvPr/>
        </p:nvSpPr>
        <p:spPr>
          <a:xfrm>
            <a:off x="3749790" y="4007660"/>
            <a:ext cx="2561110" cy="1384995"/>
          </a:xfrm>
          <a:prstGeom prst="rect">
            <a:avLst/>
          </a:prstGeom>
          <a:noFill/>
        </p:spPr>
        <p:txBody>
          <a:bodyPr wrap="square">
            <a:spAutoFit/>
          </a:bodyPr>
          <a:lstStyle/>
          <a:p>
            <a:pPr algn="l"/>
            <a:r>
              <a:rPr lang="en-GB" sz="1000" u="none" strike="noStrike" dirty="0">
                <a:effectLst/>
                <a:latin typeface="Work Sans Medium" pitchFamily="2" charset="77"/>
              </a:rPr>
              <a:t>The Federation is </a:t>
            </a:r>
          </a:p>
          <a:p>
            <a:pPr algn="l"/>
            <a:r>
              <a:rPr lang="en-GB" sz="2400" dirty="0">
                <a:solidFill>
                  <a:srgbClr val="55345A"/>
                </a:solidFill>
                <a:latin typeface="Work Sans Light" pitchFamily="2" charset="77"/>
              </a:rPr>
              <a:t>outward looking</a:t>
            </a:r>
          </a:p>
          <a:p>
            <a:r>
              <a:rPr lang="en-GB" sz="1000" u="none" strike="noStrike" dirty="0">
                <a:effectLst/>
                <a:latin typeface="Work Sans Medium" pitchFamily="2" charset="77"/>
              </a:rPr>
              <a:t>Our schools participate in local school partnerships, such as the Enfield Town Schools’ Partnership, and are  active in their local communities…</a:t>
            </a:r>
          </a:p>
        </p:txBody>
      </p:sp>
      <p:sp>
        <p:nvSpPr>
          <p:cNvPr id="44" name="Rectangle 43">
            <a:extLst>
              <a:ext uri="{FF2B5EF4-FFF2-40B4-BE49-F238E27FC236}">
                <a16:creationId xmlns:a16="http://schemas.microsoft.com/office/drawing/2014/main" id="{50D31DC0-FEB9-70BA-5D1B-2625DA57BD3E}"/>
              </a:ext>
            </a:extLst>
          </p:cNvPr>
          <p:cNvSpPr/>
          <p:nvPr/>
        </p:nvSpPr>
        <p:spPr>
          <a:xfrm flipV="1">
            <a:off x="3247697" y="5594302"/>
            <a:ext cx="8944303" cy="1263698"/>
          </a:xfrm>
          <a:prstGeom prst="rect">
            <a:avLst/>
          </a:prstGeom>
          <a:solidFill>
            <a:schemeClr val="accent6">
              <a:lumMod val="20000"/>
              <a:lumOff val="80000"/>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414C7D2-5B66-349A-C5F6-49DF442F85BD}"/>
              </a:ext>
            </a:extLst>
          </p:cNvPr>
          <p:cNvSpPr txBox="1"/>
          <p:nvPr/>
        </p:nvSpPr>
        <p:spPr>
          <a:xfrm>
            <a:off x="370148" y="3417876"/>
            <a:ext cx="2446624" cy="923330"/>
          </a:xfrm>
          <a:prstGeom prst="rect">
            <a:avLst/>
          </a:prstGeom>
          <a:noFill/>
        </p:spPr>
        <p:txBody>
          <a:bodyPr wrap="square">
            <a:spAutoFit/>
          </a:bodyPr>
          <a:lstStyle/>
          <a:p>
            <a:pPr algn="l"/>
            <a:r>
              <a:rPr lang="en-GB" sz="2400" u="none" strike="noStrike" dirty="0">
                <a:solidFill>
                  <a:srgbClr val="55345A"/>
                </a:solidFill>
                <a:effectLst/>
                <a:latin typeface="Work Sans Light" pitchFamily="2" charset="77"/>
              </a:rPr>
              <a:t>Autumn 2024</a:t>
            </a:r>
          </a:p>
          <a:p>
            <a:pPr algn="l"/>
            <a:r>
              <a:rPr lang="en-GB" sz="1000" dirty="0">
                <a:latin typeface="Work Sans Medium" pitchFamily="2" charset="77"/>
              </a:rPr>
              <a:t>Based on the partnership’s success, the schools’ governors explore creation of a new federation.</a:t>
            </a:r>
            <a:endParaRPr lang="en-GB" sz="1000" u="none" strike="noStrike" dirty="0">
              <a:effectLst/>
              <a:latin typeface="Work Sans Medium" pitchFamily="2" charset="77"/>
            </a:endParaRPr>
          </a:p>
        </p:txBody>
      </p:sp>
      <p:sp>
        <p:nvSpPr>
          <p:cNvPr id="4" name="TextBox 3">
            <a:extLst>
              <a:ext uri="{FF2B5EF4-FFF2-40B4-BE49-F238E27FC236}">
                <a16:creationId xmlns:a16="http://schemas.microsoft.com/office/drawing/2014/main" id="{7D6CA53B-21E4-00C5-629D-E9DE6E53B3B3}"/>
              </a:ext>
            </a:extLst>
          </p:cNvPr>
          <p:cNvSpPr txBox="1"/>
          <p:nvPr/>
        </p:nvSpPr>
        <p:spPr>
          <a:xfrm>
            <a:off x="7309124" y="4314930"/>
            <a:ext cx="2869017" cy="769441"/>
          </a:xfrm>
          <a:prstGeom prst="rect">
            <a:avLst/>
          </a:prstGeom>
          <a:noFill/>
        </p:spPr>
        <p:txBody>
          <a:bodyPr wrap="square">
            <a:spAutoFit/>
          </a:bodyPr>
          <a:lstStyle/>
          <a:p>
            <a:pPr algn="l"/>
            <a:r>
              <a:rPr lang="en-GB" sz="1000" u="none" strike="noStrike" dirty="0">
                <a:effectLst/>
                <a:latin typeface="Work Sans Medium" pitchFamily="2" charset="77"/>
              </a:rPr>
              <a:t>… and all three schools maintain</a:t>
            </a:r>
          </a:p>
          <a:p>
            <a:pPr algn="l"/>
            <a:r>
              <a:rPr lang="en-GB" sz="2400" dirty="0">
                <a:solidFill>
                  <a:srgbClr val="55345A"/>
                </a:solidFill>
                <a:latin typeface="Work Sans Light" pitchFamily="2" charset="77"/>
              </a:rPr>
              <a:t>strong parish links</a:t>
            </a:r>
          </a:p>
          <a:p>
            <a:r>
              <a:rPr lang="en-GB" sz="1000" u="none" strike="noStrike" dirty="0">
                <a:effectLst/>
                <a:latin typeface="Work Sans Medium" pitchFamily="2" charset="77"/>
              </a:rPr>
              <a:t> with their respective clergy and churches</a:t>
            </a:r>
          </a:p>
        </p:txBody>
      </p:sp>
      <p:pic>
        <p:nvPicPr>
          <p:cNvPr id="2" name="Picture 1">
            <a:extLst>
              <a:ext uri="{FF2B5EF4-FFF2-40B4-BE49-F238E27FC236}">
                <a16:creationId xmlns:a16="http://schemas.microsoft.com/office/drawing/2014/main" id="{48482C3D-4663-D6B2-5AE5-9FAAACA2DD24}"/>
              </a:ext>
            </a:extLst>
          </p:cNvPr>
          <p:cNvPicPr>
            <a:picLocks noChangeAspect="1"/>
          </p:cNvPicPr>
          <p:nvPr/>
        </p:nvPicPr>
        <p:blipFill>
          <a:blip r:embed="rId2"/>
          <a:stretch>
            <a:fillRect/>
          </a:stretch>
        </p:blipFill>
        <p:spPr>
          <a:xfrm>
            <a:off x="6139061" y="5345380"/>
            <a:ext cx="733852" cy="1435913"/>
          </a:xfrm>
          <a:prstGeom prst="rect">
            <a:avLst/>
          </a:prstGeom>
        </p:spPr>
      </p:pic>
    </p:spTree>
    <p:extLst>
      <p:ext uri="{BB962C8B-B14F-4D97-AF65-F5344CB8AC3E}">
        <p14:creationId xmlns:p14="http://schemas.microsoft.com/office/powerpoint/2010/main" val="2554791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0BDCF4-87B7-1943-9B5E-25F454880D6A}"/>
              </a:ext>
            </a:extLst>
          </p:cNvPr>
          <p:cNvSpPr/>
          <p:nvPr/>
        </p:nvSpPr>
        <p:spPr>
          <a:xfrm>
            <a:off x="-1" y="0"/>
            <a:ext cx="3468757"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03CF34-8780-C94D-8587-3664988AFA54}"/>
              </a:ext>
            </a:extLst>
          </p:cNvPr>
          <p:cNvSpPr txBox="1"/>
          <p:nvPr/>
        </p:nvSpPr>
        <p:spPr>
          <a:xfrm>
            <a:off x="370148" y="948440"/>
            <a:ext cx="2710983" cy="4216539"/>
          </a:xfrm>
          <a:prstGeom prst="rect">
            <a:avLst/>
          </a:prstGeom>
          <a:noFill/>
        </p:spPr>
        <p:txBody>
          <a:bodyPr wrap="square" rtlCol="0">
            <a:spAutoFit/>
          </a:bodyPr>
          <a:lstStyle/>
          <a:p>
            <a:r>
              <a:rPr lang="en-US" sz="3200" dirty="0">
                <a:solidFill>
                  <a:schemeClr val="bg1"/>
                </a:solidFill>
                <a:latin typeface="Work Sans Light" pitchFamily="2" charset="77"/>
              </a:rPr>
              <a:t>Federation</a:t>
            </a:r>
          </a:p>
          <a:p>
            <a:r>
              <a:rPr lang="en-US" sz="3200" dirty="0">
                <a:solidFill>
                  <a:schemeClr val="bg1"/>
                </a:solidFill>
                <a:latin typeface="Work Sans Light" pitchFamily="2" charset="77"/>
              </a:rPr>
              <a:t>Staffing Structure 2025-2026</a:t>
            </a:r>
          </a:p>
          <a:p>
            <a:endParaRPr lang="en-US" sz="1400" dirty="0">
              <a:solidFill>
                <a:schemeClr val="bg1"/>
              </a:solidFill>
              <a:latin typeface="Work Sans Light" pitchFamily="2" charset="77"/>
            </a:endParaRPr>
          </a:p>
          <a:p>
            <a:r>
              <a:rPr lang="en-US" sz="1400" dirty="0">
                <a:solidFill>
                  <a:schemeClr val="bg1"/>
                </a:solidFill>
                <a:latin typeface="Work Sans Light" pitchFamily="2" charset="77"/>
              </a:rPr>
              <a:t>Roles and responsibilities may differ across Federation schools</a:t>
            </a:r>
          </a:p>
          <a:p>
            <a:endParaRPr lang="en-US" sz="3200" dirty="0">
              <a:solidFill>
                <a:schemeClr val="bg1"/>
              </a:solidFill>
              <a:latin typeface="Work Sans Light" pitchFamily="2" charset="77"/>
            </a:endParaRPr>
          </a:p>
          <a:p>
            <a:endParaRPr lang="en-US" sz="2000" dirty="0">
              <a:solidFill>
                <a:schemeClr val="bg1"/>
              </a:solidFill>
              <a:latin typeface="Work Sans Light" pitchFamily="2" charset="77"/>
            </a:endParaRPr>
          </a:p>
          <a:p>
            <a:endParaRPr lang="en-US" sz="3200" dirty="0">
              <a:solidFill>
                <a:schemeClr val="bg1"/>
              </a:solidFill>
              <a:latin typeface="Work Sans Light" pitchFamily="2" charset="77"/>
            </a:endParaRPr>
          </a:p>
        </p:txBody>
      </p:sp>
      <p:sp>
        <p:nvSpPr>
          <p:cNvPr id="5" name="TextBox 4">
            <a:extLst>
              <a:ext uri="{FF2B5EF4-FFF2-40B4-BE49-F238E27FC236}">
                <a16:creationId xmlns:a16="http://schemas.microsoft.com/office/drawing/2014/main" id="{5A52F8F4-A710-3D47-A35C-8DA6ECFD5509}"/>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RECRUITMENT PACK</a:t>
            </a:r>
          </a:p>
        </p:txBody>
      </p:sp>
      <p:sp>
        <p:nvSpPr>
          <p:cNvPr id="6" name="TextBox 5">
            <a:extLst>
              <a:ext uri="{FF2B5EF4-FFF2-40B4-BE49-F238E27FC236}">
                <a16:creationId xmlns:a16="http://schemas.microsoft.com/office/drawing/2014/main" id="{DFEC055F-3376-2D47-B9D0-7CFAE494CA57}"/>
              </a:ext>
            </a:extLst>
          </p:cNvPr>
          <p:cNvSpPr txBox="1"/>
          <p:nvPr/>
        </p:nvSpPr>
        <p:spPr>
          <a:xfrm>
            <a:off x="10051751" y="305948"/>
            <a:ext cx="1755937" cy="230832"/>
          </a:xfrm>
          <a:prstGeom prst="rect">
            <a:avLst/>
          </a:prstGeom>
          <a:noFill/>
        </p:spPr>
        <p:txBody>
          <a:bodyPr wrap="square" rtlCol="0">
            <a:spAutoFit/>
          </a:bodyPr>
          <a:lstStyle/>
          <a:p>
            <a:pPr algn="r"/>
            <a:r>
              <a:rPr lang="en-US" sz="900" b="1" dirty="0">
                <a:solidFill>
                  <a:schemeClr val="tx1">
                    <a:lumMod val="65000"/>
                    <a:lumOff val="35000"/>
                  </a:schemeClr>
                </a:solidFill>
                <a:latin typeface="Work Sans SemiBold" pitchFamily="2" charset="77"/>
              </a:rPr>
              <a:t>EXECUTIVE HEADTEACHER</a:t>
            </a:r>
          </a:p>
        </p:txBody>
      </p:sp>
      <p:sp>
        <p:nvSpPr>
          <p:cNvPr id="20" name="TextBox 19">
            <a:extLst>
              <a:ext uri="{FF2B5EF4-FFF2-40B4-BE49-F238E27FC236}">
                <a16:creationId xmlns:a16="http://schemas.microsoft.com/office/drawing/2014/main" id="{1B32DE58-00D9-854E-9BFC-C76766B1985F}"/>
              </a:ext>
            </a:extLst>
          </p:cNvPr>
          <p:cNvSpPr txBox="1"/>
          <p:nvPr/>
        </p:nvSpPr>
        <p:spPr>
          <a:xfrm>
            <a:off x="4135352" y="2964503"/>
            <a:ext cx="1064719" cy="218858"/>
          </a:xfrm>
          <a:prstGeom prst="rect">
            <a:avLst/>
          </a:prstGeom>
          <a:noFill/>
        </p:spPr>
        <p:txBody>
          <a:bodyPr wrap="square" rtlCol="0">
            <a:spAutoFit/>
          </a:bodyPr>
          <a:lstStyle/>
          <a:p>
            <a:r>
              <a:rPr lang="en-US" sz="800" b="1" dirty="0">
                <a:solidFill>
                  <a:schemeClr val="bg1"/>
                </a:solidFill>
                <a:latin typeface="Work Sans SemiBold" pitchFamily="2" charset="77"/>
              </a:rPr>
              <a:t>Finance </a:t>
            </a:r>
          </a:p>
        </p:txBody>
      </p:sp>
      <p:sp>
        <p:nvSpPr>
          <p:cNvPr id="22" name="TextBox 21">
            <a:extLst>
              <a:ext uri="{FF2B5EF4-FFF2-40B4-BE49-F238E27FC236}">
                <a16:creationId xmlns:a16="http://schemas.microsoft.com/office/drawing/2014/main" id="{86840DCC-EE2E-1D41-8A27-A6F564C13F8D}"/>
              </a:ext>
            </a:extLst>
          </p:cNvPr>
          <p:cNvSpPr txBox="1"/>
          <p:nvPr/>
        </p:nvSpPr>
        <p:spPr>
          <a:xfrm>
            <a:off x="5550868" y="2964503"/>
            <a:ext cx="1064719" cy="218858"/>
          </a:xfrm>
          <a:prstGeom prst="rect">
            <a:avLst/>
          </a:prstGeom>
          <a:noFill/>
        </p:spPr>
        <p:txBody>
          <a:bodyPr wrap="square" rtlCol="0">
            <a:spAutoFit/>
          </a:bodyPr>
          <a:lstStyle/>
          <a:p>
            <a:r>
              <a:rPr lang="en-US" sz="800" b="1" dirty="0">
                <a:solidFill>
                  <a:schemeClr val="bg1"/>
                </a:solidFill>
                <a:latin typeface="Work Sans SemiBold" pitchFamily="2" charset="77"/>
              </a:rPr>
              <a:t>Office Manager</a:t>
            </a:r>
          </a:p>
        </p:txBody>
      </p:sp>
      <p:sp>
        <p:nvSpPr>
          <p:cNvPr id="37" name="TextBox 36">
            <a:extLst>
              <a:ext uri="{FF2B5EF4-FFF2-40B4-BE49-F238E27FC236}">
                <a16:creationId xmlns:a16="http://schemas.microsoft.com/office/drawing/2014/main" id="{3FF89A57-FA95-7F41-8442-F104865C1ECB}"/>
              </a:ext>
            </a:extLst>
          </p:cNvPr>
          <p:cNvSpPr txBox="1"/>
          <p:nvPr/>
        </p:nvSpPr>
        <p:spPr>
          <a:xfrm>
            <a:off x="8443423" y="3661733"/>
            <a:ext cx="1185496" cy="215444"/>
          </a:xfrm>
          <a:prstGeom prst="rect">
            <a:avLst/>
          </a:prstGeom>
          <a:noFill/>
        </p:spPr>
        <p:txBody>
          <a:bodyPr wrap="square" rtlCol="0">
            <a:spAutoFit/>
          </a:bodyPr>
          <a:lstStyle/>
          <a:p>
            <a:r>
              <a:rPr lang="en-US" sz="800" b="1" dirty="0">
                <a:solidFill>
                  <a:schemeClr val="bg1"/>
                </a:solidFill>
                <a:latin typeface="Work Sans SemiBold" pitchFamily="2" charset="77"/>
              </a:rPr>
              <a:t>Class Teachers</a:t>
            </a:r>
          </a:p>
        </p:txBody>
      </p:sp>
      <p:sp>
        <p:nvSpPr>
          <p:cNvPr id="41" name="TextBox 40">
            <a:extLst>
              <a:ext uri="{FF2B5EF4-FFF2-40B4-BE49-F238E27FC236}">
                <a16:creationId xmlns:a16="http://schemas.microsoft.com/office/drawing/2014/main" id="{71F2B170-3AD0-0244-A644-06CAD0A1CAAA}"/>
              </a:ext>
            </a:extLst>
          </p:cNvPr>
          <p:cNvSpPr txBox="1"/>
          <p:nvPr/>
        </p:nvSpPr>
        <p:spPr>
          <a:xfrm>
            <a:off x="5550593" y="5567467"/>
            <a:ext cx="1185496" cy="215444"/>
          </a:xfrm>
          <a:prstGeom prst="rect">
            <a:avLst/>
          </a:prstGeom>
          <a:noFill/>
        </p:spPr>
        <p:txBody>
          <a:bodyPr wrap="square" rtlCol="0">
            <a:spAutoFit/>
          </a:bodyPr>
          <a:lstStyle/>
          <a:p>
            <a:r>
              <a:rPr lang="en-US" sz="800" b="1" dirty="0">
                <a:solidFill>
                  <a:schemeClr val="bg1"/>
                </a:solidFill>
                <a:latin typeface="Work Sans SemiBold" pitchFamily="2" charset="77"/>
              </a:rPr>
              <a:t>Cleaning Staff</a:t>
            </a:r>
          </a:p>
        </p:txBody>
      </p:sp>
      <p:sp>
        <p:nvSpPr>
          <p:cNvPr id="43" name="TextBox 42">
            <a:extLst>
              <a:ext uri="{FF2B5EF4-FFF2-40B4-BE49-F238E27FC236}">
                <a16:creationId xmlns:a16="http://schemas.microsoft.com/office/drawing/2014/main" id="{B41CA28B-501D-CA4A-AC2C-3D069A6B7E02}"/>
              </a:ext>
            </a:extLst>
          </p:cNvPr>
          <p:cNvSpPr txBox="1"/>
          <p:nvPr/>
        </p:nvSpPr>
        <p:spPr>
          <a:xfrm>
            <a:off x="4135205" y="5567467"/>
            <a:ext cx="1185496" cy="215444"/>
          </a:xfrm>
          <a:prstGeom prst="rect">
            <a:avLst/>
          </a:prstGeom>
          <a:noFill/>
        </p:spPr>
        <p:txBody>
          <a:bodyPr wrap="square" rtlCol="0">
            <a:spAutoFit/>
          </a:bodyPr>
          <a:lstStyle/>
          <a:p>
            <a:r>
              <a:rPr lang="en-US" sz="800" b="1" dirty="0">
                <a:solidFill>
                  <a:schemeClr val="bg1"/>
                </a:solidFill>
                <a:latin typeface="Work Sans SemiBold" pitchFamily="2" charset="77"/>
              </a:rPr>
              <a:t>Relief Caretaker</a:t>
            </a:r>
          </a:p>
        </p:txBody>
      </p:sp>
      <p:sp>
        <p:nvSpPr>
          <p:cNvPr id="44" name="TextBox 43">
            <a:extLst>
              <a:ext uri="{FF2B5EF4-FFF2-40B4-BE49-F238E27FC236}">
                <a16:creationId xmlns:a16="http://schemas.microsoft.com/office/drawing/2014/main" id="{95D1042F-51D4-2248-9D51-D3C1A09775A6}"/>
              </a:ext>
            </a:extLst>
          </p:cNvPr>
          <p:cNvSpPr txBox="1"/>
          <p:nvPr/>
        </p:nvSpPr>
        <p:spPr>
          <a:xfrm>
            <a:off x="7494655" y="4685357"/>
            <a:ext cx="1185496" cy="215444"/>
          </a:xfrm>
          <a:prstGeom prst="rect">
            <a:avLst/>
          </a:prstGeom>
          <a:noFill/>
        </p:spPr>
        <p:txBody>
          <a:bodyPr wrap="square" rtlCol="0">
            <a:spAutoFit/>
          </a:bodyPr>
          <a:lstStyle/>
          <a:p>
            <a:r>
              <a:rPr lang="en-US" sz="800" b="1" dirty="0">
                <a:solidFill>
                  <a:schemeClr val="bg1"/>
                </a:solidFill>
                <a:latin typeface="Work Sans SemiBold" pitchFamily="2" charset="77"/>
              </a:rPr>
              <a:t>Class Based LSA</a:t>
            </a:r>
          </a:p>
        </p:txBody>
      </p:sp>
      <p:sp>
        <p:nvSpPr>
          <p:cNvPr id="73" name="TextBox 72">
            <a:extLst>
              <a:ext uri="{FF2B5EF4-FFF2-40B4-BE49-F238E27FC236}">
                <a16:creationId xmlns:a16="http://schemas.microsoft.com/office/drawing/2014/main" id="{353F28D0-A5FB-7C41-BFD8-2FC7D467F2FE}"/>
              </a:ext>
            </a:extLst>
          </p:cNvPr>
          <p:cNvSpPr txBox="1"/>
          <p:nvPr/>
        </p:nvSpPr>
        <p:spPr>
          <a:xfrm>
            <a:off x="10410982" y="4704499"/>
            <a:ext cx="1249654" cy="338554"/>
          </a:xfrm>
          <a:prstGeom prst="rect">
            <a:avLst/>
          </a:prstGeom>
          <a:noFill/>
        </p:spPr>
        <p:txBody>
          <a:bodyPr wrap="square" rtlCol="0">
            <a:spAutoFit/>
          </a:bodyPr>
          <a:lstStyle/>
          <a:p>
            <a:r>
              <a:rPr lang="en-US" sz="800" b="1" dirty="0">
                <a:solidFill>
                  <a:schemeClr val="bg1"/>
                </a:solidFill>
                <a:latin typeface="Work Sans SemiBold" pitchFamily="2" charset="77"/>
              </a:rPr>
              <a:t>Senior Dinner Supervisors</a:t>
            </a:r>
          </a:p>
        </p:txBody>
      </p:sp>
      <p:sp>
        <p:nvSpPr>
          <p:cNvPr id="82" name="TextBox 81">
            <a:extLst>
              <a:ext uri="{FF2B5EF4-FFF2-40B4-BE49-F238E27FC236}">
                <a16:creationId xmlns:a16="http://schemas.microsoft.com/office/drawing/2014/main" id="{558ED38F-81E9-5544-8B93-4B543D36C263}"/>
              </a:ext>
            </a:extLst>
          </p:cNvPr>
          <p:cNvSpPr txBox="1"/>
          <p:nvPr/>
        </p:nvSpPr>
        <p:spPr>
          <a:xfrm>
            <a:off x="10851495" y="5573179"/>
            <a:ext cx="785558" cy="338554"/>
          </a:xfrm>
          <a:prstGeom prst="rect">
            <a:avLst/>
          </a:prstGeom>
          <a:noFill/>
        </p:spPr>
        <p:txBody>
          <a:bodyPr wrap="square" rtlCol="0">
            <a:spAutoFit/>
          </a:bodyPr>
          <a:lstStyle/>
          <a:p>
            <a:r>
              <a:rPr lang="en-US" sz="800" b="1" dirty="0">
                <a:solidFill>
                  <a:schemeClr val="bg1"/>
                </a:solidFill>
                <a:latin typeface="Work Sans SemiBold" pitchFamily="2" charset="77"/>
              </a:rPr>
              <a:t>Dinner</a:t>
            </a:r>
            <a:br>
              <a:rPr lang="en-US" sz="800" b="1" dirty="0">
                <a:solidFill>
                  <a:schemeClr val="bg1"/>
                </a:solidFill>
                <a:latin typeface="Work Sans SemiBold" pitchFamily="2" charset="77"/>
              </a:rPr>
            </a:br>
            <a:r>
              <a:rPr lang="en-US" sz="800" b="1" dirty="0">
                <a:solidFill>
                  <a:schemeClr val="bg1"/>
                </a:solidFill>
                <a:latin typeface="Work Sans SemiBold" pitchFamily="2" charset="77"/>
              </a:rPr>
              <a:t>Supervisors</a:t>
            </a:r>
          </a:p>
        </p:txBody>
      </p:sp>
      <p:sp>
        <p:nvSpPr>
          <p:cNvPr id="84" name="TextBox 83">
            <a:extLst>
              <a:ext uri="{FF2B5EF4-FFF2-40B4-BE49-F238E27FC236}">
                <a16:creationId xmlns:a16="http://schemas.microsoft.com/office/drawing/2014/main" id="{27AAD2B6-C6DB-B945-92C3-DEEBD580C27D}"/>
              </a:ext>
            </a:extLst>
          </p:cNvPr>
          <p:cNvSpPr txBox="1"/>
          <p:nvPr/>
        </p:nvSpPr>
        <p:spPr>
          <a:xfrm>
            <a:off x="9813723" y="5573179"/>
            <a:ext cx="785558" cy="338554"/>
          </a:xfrm>
          <a:prstGeom prst="rect">
            <a:avLst/>
          </a:prstGeom>
          <a:noFill/>
        </p:spPr>
        <p:txBody>
          <a:bodyPr wrap="square" rtlCol="0">
            <a:spAutoFit/>
          </a:bodyPr>
          <a:lstStyle/>
          <a:p>
            <a:r>
              <a:rPr lang="en-US" sz="800" b="1" dirty="0">
                <a:solidFill>
                  <a:schemeClr val="bg1"/>
                </a:solidFill>
                <a:latin typeface="Work Sans SemiBold" pitchFamily="2" charset="77"/>
              </a:rPr>
              <a:t>Kitchen</a:t>
            </a:r>
            <a:br>
              <a:rPr lang="en-US" sz="800" b="1" dirty="0">
                <a:solidFill>
                  <a:schemeClr val="bg1"/>
                </a:solidFill>
                <a:latin typeface="Work Sans SemiBold" pitchFamily="2" charset="77"/>
              </a:rPr>
            </a:br>
            <a:r>
              <a:rPr lang="en-US" sz="800" b="1" dirty="0">
                <a:solidFill>
                  <a:schemeClr val="bg1"/>
                </a:solidFill>
                <a:latin typeface="Work Sans SemiBold" pitchFamily="2" charset="77"/>
              </a:rPr>
              <a:t>Staff</a:t>
            </a:r>
          </a:p>
        </p:txBody>
      </p:sp>
      <p:graphicFrame>
        <p:nvGraphicFramePr>
          <p:cNvPr id="12" name="Diagram 11">
            <a:extLst>
              <a:ext uri="{FF2B5EF4-FFF2-40B4-BE49-F238E27FC236}">
                <a16:creationId xmlns:a16="http://schemas.microsoft.com/office/drawing/2014/main" id="{67F4153A-4271-2966-3211-B502844840D7}"/>
              </a:ext>
            </a:extLst>
          </p:cNvPr>
          <p:cNvGraphicFramePr/>
          <p:nvPr>
            <p:extLst>
              <p:ext uri="{D42A27DB-BD31-4B8C-83A1-F6EECF244321}">
                <p14:modId xmlns:p14="http://schemas.microsoft.com/office/powerpoint/2010/main" val="958054133"/>
              </p:ext>
            </p:extLst>
          </p:nvPr>
        </p:nvGraphicFramePr>
        <p:xfrm>
          <a:off x="3564624" y="536780"/>
          <a:ext cx="8128000" cy="60331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TextBox 12">
            <a:extLst>
              <a:ext uri="{FF2B5EF4-FFF2-40B4-BE49-F238E27FC236}">
                <a16:creationId xmlns:a16="http://schemas.microsoft.com/office/drawing/2014/main" id="{E742B352-0700-D026-E2A4-8685F0A1E1FC}"/>
              </a:ext>
            </a:extLst>
          </p:cNvPr>
          <p:cNvSpPr txBox="1"/>
          <p:nvPr/>
        </p:nvSpPr>
        <p:spPr>
          <a:xfrm>
            <a:off x="8774390" y="1436919"/>
            <a:ext cx="1709057" cy="369332"/>
          </a:xfrm>
          <a:prstGeom prst="rect">
            <a:avLst/>
          </a:prstGeom>
          <a:noFill/>
        </p:spPr>
        <p:txBody>
          <a:bodyPr wrap="square" rtlCol="0">
            <a:spAutoFit/>
          </a:bodyPr>
          <a:lstStyle/>
          <a:p>
            <a:r>
              <a:rPr lang="en-GB" dirty="0"/>
              <a:t> </a:t>
            </a:r>
            <a:r>
              <a:rPr lang="en-GB" sz="1000" i="1" dirty="0"/>
              <a:t>In Partnership</a:t>
            </a:r>
          </a:p>
        </p:txBody>
      </p:sp>
    </p:spTree>
    <p:extLst>
      <p:ext uri="{BB962C8B-B14F-4D97-AF65-F5344CB8AC3E}">
        <p14:creationId xmlns:p14="http://schemas.microsoft.com/office/powerpoint/2010/main" val="591885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0BDCF4-87B7-1943-9B5E-25F454880D6A}"/>
              </a:ext>
            </a:extLst>
          </p:cNvPr>
          <p:cNvSpPr/>
          <p:nvPr/>
        </p:nvSpPr>
        <p:spPr>
          <a:xfrm>
            <a:off x="-1" y="0"/>
            <a:ext cx="3468757"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highlight>
                <a:srgbClr val="C0C0C0"/>
              </a:highlight>
            </a:endParaRPr>
          </a:p>
        </p:txBody>
      </p:sp>
      <p:sp>
        <p:nvSpPr>
          <p:cNvPr id="3" name="TextBox 2">
            <a:extLst>
              <a:ext uri="{FF2B5EF4-FFF2-40B4-BE49-F238E27FC236}">
                <a16:creationId xmlns:a16="http://schemas.microsoft.com/office/drawing/2014/main" id="{8603CF34-8780-C94D-8587-3664988AFA54}"/>
              </a:ext>
            </a:extLst>
          </p:cNvPr>
          <p:cNvSpPr txBox="1"/>
          <p:nvPr/>
        </p:nvSpPr>
        <p:spPr>
          <a:xfrm>
            <a:off x="370148" y="948440"/>
            <a:ext cx="2710983" cy="1569660"/>
          </a:xfrm>
          <a:prstGeom prst="rect">
            <a:avLst/>
          </a:prstGeom>
          <a:noFill/>
        </p:spPr>
        <p:txBody>
          <a:bodyPr wrap="square" rtlCol="0">
            <a:spAutoFit/>
          </a:bodyPr>
          <a:lstStyle/>
          <a:p>
            <a:r>
              <a:rPr lang="en-US" sz="3200" dirty="0">
                <a:solidFill>
                  <a:schemeClr val="bg1"/>
                </a:solidFill>
                <a:latin typeface="Work Sans Light" pitchFamily="2" charset="77"/>
              </a:rPr>
              <a:t>OUR SCHOOLS IN NUMBERS</a:t>
            </a:r>
          </a:p>
        </p:txBody>
      </p:sp>
      <p:sp>
        <p:nvSpPr>
          <p:cNvPr id="5" name="TextBox 4">
            <a:extLst>
              <a:ext uri="{FF2B5EF4-FFF2-40B4-BE49-F238E27FC236}">
                <a16:creationId xmlns:a16="http://schemas.microsoft.com/office/drawing/2014/main" id="{5A52F8F4-A710-3D47-A35C-8DA6ECFD5509}"/>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RECRUITMENT PACK</a:t>
            </a:r>
          </a:p>
        </p:txBody>
      </p:sp>
      <p:sp>
        <p:nvSpPr>
          <p:cNvPr id="10" name="TextBox 9">
            <a:extLst>
              <a:ext uri="{FF2B5EF4-FFF2-40B4-BE49-F238E27FC236}">
                <a16:creationId xmlns:a16="http://schemas.microsoft.com/office/drawing/2014/main" id="{5E78632A-742C-302B-FF19-602DFEFEABC7}"/>
              </a:ext>
            </a:extLst>
          </p:cNvPr>
          <p:cNvSpPr txBox="1"/>
          <p:nvPr/>
        </p:nvSpPr>
        <p:spPr>
          <a:xfrm>
            <a:off x="3548744" y="421364"/>
            <a:ext cx="8204516" cy="646331"/>
          </a:xfrm>
          <a:prstGeom prst="rect">
            <a:avLst/>
          </a:prstGeom>
          <a:noFill/>
        </p:spPr>
        <p:txBody>
          <a:bodyPr wrap="square" rtlCol="0">
            <a:spAutoFit/>
          </a:bodyPr>
          <a:lstStyle/>
          <a:p>
            <a:pPr algn="ctr"/>
            <a:r>
              <a:rPr lang="en-GB" sz="3600" b="1" dirty="0">
                <a:solidFill>
                  <a:schemeClr val="accent6"/>
                </a:solidFill>
              </a:rPr>
              <a:t>Across the Federation and Partnership:</a:t>
            </a:r>
          </a:p>
        </p:txBody>
      </p:sp>
      <p:graphicFrame>
        <p:nvGraphicFramePr>
          <p:cNvPr id="11" name="Table 10">
            <a:extLst>
              <a:ext uri="{FF2B5EF4-FFF2-40B4-BE49-F238E27FC236}">
                <a16:creationId xmlns:a16="http://schemas.microsoft.com/office/drawing/2014/main" id="{6A80DA95-6354-03B5-3EB6-C93B761B0920}"/>
              </a:ext>
            </a:extLst>
          </p:cNvPr>
          <p:cNvGraphicFramePr>
            <a:graphicFrameLocks noGrp="1"/>
          </p:cNvGraphicFramePr>
          <p:nvPr>
            <p:extLst>
              <p:ext uri="{D42A27DB-BD31-4B8C-83A1-F6EECF244321}">
                <p14:modId xmlns:p14="http://schemas.microsoft.com/office/powerpoint/2010/main" val="1646883767"/>
              </p:ext>
            </p:extLst>
          </p:nvPr>
        </p:nvGraphicFramePr>
        <p:xfrm>
          <a:off x="3603172" y="2103361"/>
          <a:ext cx="5995896" cy="4417182"/>
        </p:xfrm>
        <a:graphic>
          <a:graphicData uri="http://schemas.openxmlformats.org/drawingml/2006/table">
            <a:tbl>
              <a:tblPr firstRow="1" bandRow="1">
                <a:tableStyleId>{5C22544A-7EE6-4342-B048-85BDC9FD1C3A}</a:tableStyleId>
              </a:tblPr>
              <a:tblGrid>
                <a:gridCol w="1983036">
                  <a:extLst>
                    <a:ext uri="{9D8B030D-6E8A-4147-A177-3AD203B41FA5}">
                      <a16:colId xmlns:a16="http://schemas.microsoft.com/office/drawing/2014/main" val="2618900955"/>
                    </a:ext>
                  </a:extLst>
                </a:gridCol>
                <a:gridCol w="2006430">
                  <a:extLst>
                    <a:ext uri="{9D8B030D-6E8A-4147-A177-3AD203B41FA5}">
                      <a16:colId xmlns:a16="http://schemas.microsoft.com/office/drawing/2014/main" val="344713506"/>
                    </a:ext>
                  </a:extLst>
                </a:gridCol>
                <a:gridCol w="2006430">
                  <a:extLst>
                    <a:ext uri="{9D8B030D-6E8A-4147-A177-3AD203B41FA5}">
                      <a16:colId xmlns:a16="http://schemas.microsoft.com/office/drawing/2014/main" val="671334203"/>
                    </a:ext>
                  </a:extLst>
                </a:gridCol>
              </a:tblGrid>
              <a:tr h="736197">
                <a:tc>
                  <a:txBody>
                    <a:bodyPr/>
                    <a:lstStyle/>
                    <a:p>
                      <a:endParaRPr lang="en-GB" dirty="0"/>
                    </a:p>
                  </a:txBody>
                  <a:tcPr>
                    <a:solidFill>
                      <a:srgbClr val="92D050"/>
                    </a:solidFill>
                  </a:tcPr>
                </a:tc>
                <a:tc>
                  <a:txBody>
                    <a:bodyPr/>
                    <a:lstStyle/>
                    <a:p>
                      <a:pPr algn="ctr"/>
                      <a:r>
                        <a:rPr lang="en-GB" dirty="0"/>
                        <a:t>St Andrew’s </a:t>
                      </a:r>
                    </a:p>
                  </a:txBody>
                  <a:tcPr>
                    <a:solidFill>
                      <a:srgbClr val="92D050"/>
                    </a:solidFill>
                  </a:tcPr>
                </a:tc>
                <a:tc>
                  <a:txBody>
                    <a:bodyPr/>
                    <a:lstStyle/>
                    <a:p>
                      <a:pPr algn="ctr"/>
                      <a:r>
                        <a:rPr lang="en-GB" dirty="0"/>
                        <a:t>St Paul’s N21</a:t>
                      </a:r>
                    </a:p>
                  </a:txBody>
                  <a:tcPr>
                    <a:solidFill>
                      <a:srgbClr val="92D050"/>
                    </a:solidFill>
                  </a:tcPr>
                </a:tc>
                <a:extLst>
                  <a:ext uri="{0D108BD9-81ED-4DB2-BD59-A6C34878D82A}">
                    <a16:rowId xmlns:a16="http://schemas.microsoft.com/office/drawing/2014/main" val="2437810848"/>
                  </a:ext>
                </a:extLst>
              </a:tr>
              <a:tr h="736197">
                <a:tc>
                  <a:txBody>
                    <a:bodyPr/>
                    <a:lstStyle/>
                    <a:p>
                      <a:r>
                        <a:rPr lang="en-GB" dirty="0"/>
                        <a:t>Pupils on roll</a:t>
                      </a:r>
                    </a:p>
                  </a:txBody>
                  <a:tcPr>
                    <a:solidFill>
                      <a:schemeClr val="accent6">
                        <a:lumMod val="40000"/>
                        <a:lumOff val="60000"/>
                      </a:schemeClr>
                    </a:solidFill>
                  </a:tcPr>
                </a:tc>
                <a:tc>
                  <a:txBody>
                    <a:bodyPr/>
                    <a:lstStyle/>
                    <a:p>
                      <a:pPr algn="ctr"/>
                      <a:r>
                        <a:rPr lang="en-GB" dirty="0"/>
                        <a:t>390</a:t>
                      </a:r>
                    </a:p>
                  </a:txBody>
                  <a:tcPr>
                    <a:solidFill>
                      <a:schemeClr val="accent6">
                        <a:lumMod val="40000"/>
                        <a:lumOff val="60000"/>
                      </a:schemeClr>
                    </a:solidFill>
                  </a:tcPr>
                </a:tc>
                <a:tc>
                  <a:txBody>
                    <a:bodyPr/>
                    <a:lstStyle/>
                    <a:p>
                      <a:pPr algn="ctr"/>
                      <a:r>
                        <a:rPr lang="en-GB" dirty="0"/>
                        <a:t>416</a:t>
                      </a:r>
                    </a:p>
                  </a:txBody>
                  <a:tcPr>
                    <a:solidFill>
                      <a:schemeClr val="accent6">
                        <a:lumMod val="40000"/>
                        <a:lumOff val="60000"/>
                      </a:schemeClr>
                    </a:solidFill>
                  </a:tcPr>
                </a:tc>
                <a:extLst>
                  <a:ext uri="{0D108BD9-81ED-4DB2-BD59-A6C34878D82A}">
                    <a16:rowId xmlns:a16="http://schemas.microsoft.com/office/drawing/2014/main" val="2770366082"/>
                  </a:ext>
                </a:extLst>
              </a:tr>
              <a:tr h="736197">
                <a:tc>
                  <a:txBody>
                    <a:bodyPr/>
                    <a:lstStyle/>
                    <a:p>
                      <a:r>
                        <a:rPr lang="en-GB" dirty="0"/>
                        <a:t>SEND</a:t>
                      </a:r>
                    </a:p>
                  </a:txBody>
                  <a:tcPr>
                    <a:solidFill>
                      <a:schemeClr val="accent6">
                        <a:lumMod val="20000"/>
                        <a:lumOff val="80000"/>
                      </a:schemeClr>
                    </a:solidFill>
                  </a:tcPr>
                </a:tc>
                <a:tc>
                  <a:txBody>
                    <a:bodyPr/>
                    <a:lstStyle/>
                    <a:p>
                      <a:pPr algn="ctr"/>
                      <a:r>
                        <a:rPr lang="en-GB" dirty="0"/>
                        <a:t>13%</a:t>
                      </a:r>
                    </a:p>
                  </a:txBody>
                  <a:tcPr>
                    <a:solidFill>
                      <a:schemeClr val="accent6">
                        <a:lumMod val="20000"/>
                        <a:lumOff val="80000"/>
                      </a:schemeClr>
                    </a:solidFill>
                  </a:tcPr>
                </a:tc>
                <a:tc>
                  <a:txBody>
                    <a:bodyPr/>
                    <a:lstStyle/>
                    <a:p>
                      <a:pPr algn="ctr"/>
                      <a:r>
                        <a:rPr lang="en-GB" dirty="0"/>
                        <a:t>8%</a:t>
                      </a:r>
                    </a:p>
                  </a:txBody>
                  <a:tcPr>
                    <a:solidFill>
                      <a:schemeClr val="accent6">
                        <a:lumMod val="20000"/>
                        <a:lumOff val="80000"/>
                      </a:schemeClr>
                    </a:solidFill>
                  </a:tcPr>
                </a:tc>
                <a:extLst>
                  <a:ext uri="{0D108BD9-81ED-4DB2-BD59-A6C34878D82A}">
                    <a16:rowId xmlns:a16="http://schemas.microsoft.com/office/drawing/2014/main" val="2616909987"/>
                  </a:ext>
                </a:extLst>
              </a:tr>
              <a:tr h="736197">
                <a:tc>
                  <a:txBody>
                    <a:bodyPr/>
                    <a:lstStyle/>
                    <a:p>
                      <a:r>
                        <a:rPr lang="en-GB" dirty="0"/>
                        <a:t>EHCP</a:t>
                      </a:r>
                    </a:p>
                  </a:txBody>
                  <a:tcPr>
                    <a:solidFill>
                      <a:schemeClr val="accent6">
                        <a:lumMod val="40000"/>
                        <a:lumOff val="60000"/>
                      </a:schemeClr>
                    </a:solidFill>
                  </a:tcPr>
                </a:tc>
                <a:tc>
                  <a:txBody>
                    <a:bodyPr/>
                    <a:lstStyle/>
                    <a:p>
                      <a:pPr algn="ctr"/>
                      <a:r>
                        <a:rPr lang="en-GB" dirty="0"/>
                        <a:t>3%</a:t>
                      </a:r>
                    </a:p>
                  </a:txBody>
                  <a:tcPr>
                    <a:solidFill>
                      <a:schemeClr val="accent6">
                        <a:lumMod val="40000"/>
                        <a:lumOff val="60000"/>
                      </a:schemeClr>
                    </a:solidFill>
                  </a:tcPr>
                </a:tc>
                <a:tc>
                  <a:txBody>
                    <a:bodyPr/>
                    <a:lstStyle/>
                    <a:p>
                      <a:pPr algn="ctr"/>
                      <a:r>
                        <a:rPr lang="en-GB" dirty="0"/>
                        <a:t>2%</a:t>
                      </a:r>
                    </a:p>
                  </a:txBody>
                  <a:tcPr>
                    <a:solidFill>
                      <a:schemeClr val="accent6">
                        <a:lumMod val="40000"/>
                        <a:lumOff val="60000"/>
                      </a:schemeClr>
                    </a:solidFill>
                  </a:tcPr>
                </a:tc>
                <a:extLst>
                  <a:ext uri="{0D108BD9-81ED-4DB2-BD59-A6C34878D82A}">
                    <a16:rowId xmlns:a16="http://schemas.microsoft.com/office/drawing/2014/main" val="1660395709"/>
                  </a:ext>
                </a:extLst>
              </a:tr>
              <a:tr h="736197">
                <a:tc>
                  <a:txBody>
                    <a:bodyPr/>
                    <a:lstStyle/>
                    <a:p>
                      <a:r>
                        <a:rPr lang="en-GB" dirty="0"/>
                        <a:t>Pupil Premium etc</a:t>
                      </a:r>
                    </a:p>
                  </a:txBody>
                  <a:tcPr>
                    <a:solidFill>
                      <a:schemeClr val="accent6">
                        <a:lumMod val="20000"/>
                        <a:lumOff val="80000"/>
                      </a:schemeClr>
                    </a:solidFill>
                  </a:tcPr>
                </a:tc>
                <a:tc>
                  <a:txBody>
                    <a:bodyPr/>
                    <a:lstStyle/>
                    <a:p>
                      <a:pPr algn="ctr"/>
                      <a:r>
                        <a:rPr lang="en-GB" dirty="0"/>
                        <a:t>15%</a:t>
                      </a:r>
                    </a:p>
                  </a:txBody>
                  <a:tcPr>
                    <a:solidFill>
                      <a:schemeClr val="accent6">
                        <a:lumMod val="20000"/>
                        <a:lumOff val="80000"/>
                      </a:schemeClr>
                    </a:solidFill>
                  </a:tcPr>
                </a:tc>
                <a:tc>
                  <a:txBody>
                    <a:bodyPr/>
                    <a:lstStyle/>
                    <a:p>
                      <a:pPr algn="ctr"/>
                      <a:r>
                        <a:rPr lang="en-GB" dirty="0"/>
                        <a:t>2%</a:t>
                      </a:r>
                    </a:p>
                  </a:txBody>
                  <a:tcPr>
                    <a:solidFill>
                      <a:schemeClr val="accent6">
                        <a:lumMod val="20000"/>
                        <a:lumOff val="80000"/>
                      </a:schemeClr>
                    </a:solidFill>
                  </a:tcPr>
                </a:tc>
                <a:extLst>
                  <a:ext uri="{0D108BD9-81ED-4DB2-BD59-A6C34878D82A}">
                    <a16:rowId xmlns:a16="http://schemas.microsoft.com/office/drawing/2014/main" val="1083138950"/>
                  </a:ext>
                </a:extLst>
              </a:tr>
              <a:tr h="736197">
                <a:tc>
                  <a:txBody>
                    <a:bodyPr/>
                    <a:lstStyle/>
                    <a:p>
                      <a:r>
                        <a:rPr lang="en-GB" dirty="0"/>
                        <a:t>EAL</a:t>
                      </a:r>
                    </a:p>
                  </a:txBody>
                  <a:tcPr>
                    <a:solidFill>
                      <a:schemeClr val="accent6">
                        <a:lumMod val="40000"/>
                        <a:lumOff val="60000"/>
                      </a:schemeClr>
                    </a:solidFill>
                  </a:tcPr>
                </a:tc>
                <a:tc>
                  <a:txBody>
                    <a:bodyPr/>
                    <a:lstStyle/>
                    <a:p>
                      <a:pPr algn="ctr"/>
                      <a:r>
                        <a:rPr lang="en-GB" dirty="0"/>
                        <a:t>22%</a:t>
                      </a:r>
                    </a:p>
                  </a:txBody>
                  <a:tcPr>
                    <a:solidFill>
                      <a:schemeClr val="accent6">
                        <a:lumMod val="40000"/>
                        <a:lumOff val="60000"/>
                      </a:schemeClr>
                    </a:solidFill>
                  </a:tcPr>
                </a:tc>
                <a:tc>
                  <a:txBody>
                    <a:bodyPr/>
                    <a:lstStyle/>
                    <a:p>
                      <a:pPr algn="ctr"/>
                      <a:r>
                        <a:rPr lang="en-GB" dirty="0"/>
                        <a:t>3%</a:t>
                      </a:r>
                    </a:p>
                  </a:txBody>
                  <a:tcPr>
                    <a:solidFill>
                      <a:schemeClr val="accent6">
                        <a:lumMod val="40000"/>
                        <a:lumOff val="60000"/>
                      </a:schemeClr>
                    </a:solidFill>
                  </a:tcPr>
                </a:tc>
                <a:extLst>
                  <a:ext uri="{0D108BD9-81ED-4DB2-BD59-A6C34878D82A}">
                    <a16:rowId xmlns:a16="http://schemas.microsoft.com/office/drawing/2014/main" val="204053681"/>
                  </a:ext>
                </a:extLst>
              </a:tr>
            </a:tbl>
          </a:graphicData>
        </a:graphic>
      </p:graphicFrame>
      <p:graphicFrame>
        <p:nvGraphicFramePr>
          <p:cNvPr id="12" name="Table 11">
            <a:extLst>
              <a:ext uri="{FF2B5EF4-FFF2-40B4-BE49-F238E27FC236}">
                <a16:creationId xmlns:a16="http://schemas.microsoft.com/office/drawing/2014/main" id="{E358D4F2-B926-9231-FC7A-CD7E5606D981}"/>
              </a:ext>
            </a:extLst>
          </p:cNvPr>
          <p:cNvGraphicFramePr>
            <a:graphicFrameLocks noGrp="1"/>
          </p:cNvGraphicFramePr>
          <p:nvPr>
            <p:extLst>
              <p:ext uri="{D42A27DB-BD31-4B8C-83A1-F6EECF244321}">
                <p14:modId xmlns:p14="http://schemas.microsoft.com/office/powerpoint/2010/main" val="2836517448"/>
              </p:ext>
            </p:extLst>
          </p:nvPr>
        </p:nvGraphicFramePr>
        <p:xfrm>
          <a:off x="9851571" y="2103361"/>
          <a:ext cx="1901688" cy="4417182"/>
        </p:xfrm>
        <a:graphic>
          <a:graphicData uri="http://schemas.openxmlformats.org/drawingml/2006/table">
            <a:tbl>
              <a:tblPr firstRow="1" bandRow="1">
                <a:tableStyleId>{5C22544A-7EE6-4342-B048-85BDC9FD1C3A}</a:tableStyleId>
              </a:tblPr>
              <a:tblGrid>
                <a:gridCol w="1901688">
                  <a:extLst>
                    <a:ext uri="{9D8B030D-6E8A-4147-A177-3AD203B41FA5}">
                      <a16:colId xmlns:a16="http://schemas.microsoft.com/office/drawing/2014/main" val="3972258961"/>
                    </a:ext>
                  </a:extLst>
                </a:gridCol>
              </a:tblGrid>
              <a:tr h="736197">
                <a:tc>
                  <a:txBody>
                    <a:bodyPr/>
                    <a:lstStyle/>
                    <a:p>
                      <a:pPr algn="ctr"/>
                      <a:r>
                        <a:rPr lang="en-GB" dirty="0"/>
                        <a:t>St Paul’s N11</a:t>
                      </a:r>
                    </a:p>
                  </a:txBody>
                  <a:tcPr>
                    <a:solidFill>
                      <a:srgbClr val="92D050"/>
                    </a:solidFill>
                  </a:tcPr>
                </a:tc>
                <a:extLst>
                  <a:ext uri="{0D108BD9-81ED-4DB2-BD59-A6C34878D82A}">
                    <a16:rowId xmlns:a16="http://schemas.microsoft.com/office/drawing/2014/main" val="2407092699"/>
                  </a:ext>
                </a:extLst>
              </a:tr>
              <a:tr h="736197">
                <a:tc>
                  <a:txBody>
                    <a:bodyPr/>
                    <a:lstStyle/>
                    <a:p>
                      <a:pPr algn="ctr"/>
                      <a:r>
                        <a:rPr lang="en-GB" dirty="0"/>
                        <a:t>182</a:t>
                      </a:r>
                    </a:p>
                  </a:txBody>
                  <a:tcPr>
                    <a:solidFill>
                      <a:schemeClr val="accent6">
                        <a:lumMod val="40000"/>
                        <a:lumOff val="60000"/>
                      </a:schemeClr>
                    </a:solidFill>
                  </a:tcPr>
                </a:tc>
                <a:extLst>
                  <a:ext uri="{0D108BD9-81ED-4DB2-BD59-A6C34878D82A}">
                    <a16:rowId xmlns:a16="http://schemas.microsoft.com/office/drawing/2014/main" val="1272358403"/>
                  </a:ext>
                </a:extLst>
              </a:tr>
              <a:tr h="736197">
                <a:tc>
                  <a:txBody>
                    <a:bodyPr/>
                    <a:lstStyle/>
                    <a:p>
                      <a:pPr algn="ctr"/>
                      <a:r>
                        <a:rPr lang="en-GB" dirty="0"/>
                        <a:t>20%</a:t>
                      </a:r>
                    </a:p>
                  </a:txBody>
                  <a:tcPr>
                    <a:solidFill>
                      <a:schemeClr val="accent6">
                        <a:lumMod val="20000"/>
                        <a:lumOff val="80000"/>
                      </a:schemeClr>
                    </a:solidFill>
                  </a:tcPr>
                </a:tc>
                <a:extLst>
                  <a:ext uri="{0D108BD9-81ED-4DB2-BD59-A6C34878D82A}">
                    <a16:rowId xmlns:a16="http://schemas.microsoft.com/office/drawing/2014/main" val="1926789709"/>
                  </a:ext>
                </a:extLst>
              </a:tr>
              <a:tr h="736197">
                <a:tc>
                  <a:txBody>
                    <a:bodyPr/>
                    <a:lstStyle/>
                    <a:p>
                      <a:pPr algn="ctr"/>
                      <a:r>
                        <a:rPr lang="en-GB" dirty="0"/>
                        <a:t>9%</a:t>
                      </a:r>
                    </a:p>
                  </a:txBody>
                  <a:tcPr>
                    <a:solidFill>
                      <a:schemeClr val="accent6">
                        <a:lumMod val="40000"/>
                        <a:lumOff val="60000"/>
                      </a:schemeClr>
                    </a:solidFill>
                  </a:tcPr>
                </a:tc>
                <a:extLst>
                  <a:ext uri="{0D108BD9-81ED-4DB2-BD59-A6C34878D82A}">
                    <a16:rowId xmlns:a16="http://schemas.microsoft.com/office/drawing/2014/main" val="3926787904"/>
                  </a:ext>
                </a:extLst>
              </a:tr>
              <a:tr h="736197">
                <a:tc>
                  <a:txBody>
                    <a:bodyPr/>
                    <a:lstStyle/>
                    <a:p>
                      <a:pPr algn="ctr"/>
                      <a:r>
                        <a:rPr lang="en-GB" dirty="0"/>
                        <a:t>24%</a:t>
                      </a:r>
                    </a:p>
                  </a:txBody>
                  <a:tcPr>
                    <a:solidFill>
                      <a:schemeClr val="accent6">
                        <a:lumMod val="20000"/>
                        <a:lumOff val="80000"/>
                      </a:schemeClr>
                    </a:solidFill>
                  </a:tcPr>
                </a:tc>
                <a:extLst>
                  <a:ext uri="{0D108BD9-81ED-4DB2-BD59-A6C34878D82A}">
                    <a16:rowId xmlns:a16="http://schemas.microsoft.com/office/drawing/2014/main" val="1726360839"/>
                  </a:ext>
                </a:extLst>
              </a:tr>
              <a:tr h="736197">
                <a:tc>
                  <a:txBody>
                    <a:bodyPr/>
                    <a:lstStyle/>
                    <a:p>
                      <a:pPr algn="ctr"/>
                      <a:r>
                        <a:rPr lang="en-GB" dirty="0"/>
                        <a:t>77%</a:t>
                      </a:r>
                    </a:p>
                  </a:txBody>
                  <a:tcPr>
                    <a:solidFill>
                      <a:schemeClr val="accent6">
                        <a:lumMod val="40000"/>
                        <a:lumOff val="60000"/>
                      </a:schemeClr>
                    </a:solidFill>
                  </a:tcPr>
                </a:tc>
                <a:extLst>
                  <a:ext uri="{0D108BD9-81ED-4DB2-BD59-A6C34878D82A}">
                    <a16:rowId xmlns:a16="http://schemas.microsoft.com/office/drawing/2014/main" val="444460206"/>
                  </a:ext>
                </a:extLst>
              </a:tr>
            </a:tbl>
          </a:graphicData>
        </a:graphic>
      </p:graphicFrame>
      <p:pic>
        <p:nvPicPr>
          <p:cNvPr id="13" name="Picture 12">
            <a:extLst>
              <a:ext uri="{FF2B5EF4-FFF2-40B4-BE49-F238E27FC236}">
                <a16:creationId xmlns:a16="http://schemas.microsoft.com/office/drawing/2014/main" id="{0504BDEA-26F2-738F-885B-B4280666E1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54580" y="1111917"/>
            <a:ext cx="737870" cy="790575"/>
          </a:xfrm>
          <a:prstGeom prst="rect">
            <a:avLst/>
          </a:prstGeom>
        </p:spPr>
      </p:pic>
      <p:pic>
        <p:nvPicPr>
          <p:cNvPr id="15" name="Picture 14">
            <a:extLst>
              <a:ext uri="{FF2B5EF4-FFF2-40B4-BE49-F238E27FC236}">
                <a16:creationId xmlns:a16="http://schemas.microsoft.com/office/drawing/2014/main" id="{3FF395D3-FD0B-7F05-E3C9-569DF502BD17}"/>
              </a:ext>
            </a:extLst>
          </p:cNvPr>
          <p:cNvPicPr>
            <a:picLocks noChangeAspect="1"/>
          </p:cNvPicPr>
          <p:nvPr/>
        </p:nvPicPr>
        <p:blipFill>
          <a:blip r:embed="rId3"/>
          <a:stretch>
            <a:fillRect/>
          </a:stretch>
        </p:blipFill>
        <p:spPr>
          <a:xfrm>
            <a:off x="6232185" y="1086757"/>
            <a:ext cx="737870" cy="815735"/>
          </a:xfrm>
          <a:prstGeom prst="rect">
            <a:avLst/>
          </a:prstGeom>
        </p:spPr>
      </p:pic>
      <p:pic>
        <p:nvPicPr>
          <p:cNvPr id="17" name="Picture 16">
            <a:extLst>
              <a:ext uri="{FF2B5EF4-FFF2-40B4-BE49-F238E27FC236}">
                <a16:creationId xmlns:a16="http://schemas.microsoft.com/office/drawing/2014/main" id="{FFB6DABA-9D6C-A95E-90A5-A42A4F70C134}"/>
              </a:ext>
            </a:extLst>
          </p:cNvPr>
          <p:cNvPicPr>
            <a:picLocks noChangeAspect="1"/>
          </p:cNvPicPr>
          <p:nvPr/>
        </p:nvPicPr>
        <p:blipFill>
          <a:blip r:embed="rId4"/>
          <a:stretch>
            <a:fillRect/>
          </a:stretch>
        </p:blipFill>
        <p:spPr>
          <a:xfrm>
            <a:off x="10500982" y="1111917"/>
            <a:ext cx="602865" cy="753581"/>
          </a:xfrm>
          <a:prstGeom prst="rect">
            <a:avLst/>
          </a:prstGeom>
        </p:spPr>
      </p:pic>
    </p:spTree>
    <p:extLst>
      <p:ext uri="{BB962C8B-B14F-4D97-AF65-F5344CB8AC3E}">
        <p14:creationId xmlns:p14="http://schemas.microsoft.com/office/powerpoint/2010/main" val="195915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F6BE4B8B-001F-6D41-B949-E326F03536C9}"/>
              </a:ext>
            </a:extLst>
          </p:cNvPr>
          <p:cNvPicPr>
            <a:picLocks noChangeAspect="1"/>
          </p:cNvPicPr>
          <p:nvPr/>
        </p:nvPicPr>
        <p:blipFill>
          <a:blip r:embed="rId2"/>
          <a:srcRect t="12537" b="12537"/>
          <a:stretch/>
        </p:blipFill>
        <p:spPr>
          <a:xfrm>
            <a:off x="5322096" y="-18822"/>
            <a:ext cx="6883596" cy="6876821"/>
          </a:xfrm>
          <a:prstGeom prst="rect">
            <a:avLst/>
          </a:prstGeom>
        </p:spPr>
      </p:pic>
      <p:sp>
        <p:nvSpPr>
          <p:cNvPr id="17" name="Rectangle 16">
            <a:extLst>
              <a:ext uri="{FF2B5EF4-FFF2-40B4-BE49-F238E27FC236}">
                <a16:creationId xmlns:a16="http://schemas.microsoft.com/office/drawing/2014/main" id="{366670D0-2367-014E-8D12-14FBC23F1EF5}"/>
              </a:ext>
            </a:extLst>
          </p:cNvPr>
          <p:cNvSpPr/>
          <p:nvPr/>
        </p:nvSpPr>
        <p:spPr>
          <a:xfrm>
            <a:off x="0" y="0"/>
            <a:ext cx="5322096" cy="6858000"/>
          </a:xfrm>
          <a:prstGeom prst="rect">
            <a:avLst/>
          </a:prstGeom>
          <a:solidFill>
            <a:schemeClr val="bg2">
              <a:alpha val="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68B1847-EEE9-4342-BA3E-F276EF522FE1}"/>
              </a:ext>
            </a:extLst>
          </p:cNvPr>
          <p:cNvSpPr txBox="1"/>
          <p:nvPr/>
        </p:nvSpPr>
        <p:spPr>
          <a:xfrm>
            <a:off x="678886" y="1864220"/>
            <a:ext cx="3695892" cy="707886"/>
          </a:xfrm>
          <a:prstGeom prst="rect">
            <a:avLst/>
          </a:prstGeom>
          <a:noFill/>
        </p:spPr>
        <p:txBody>
          <a:bodyPr wrap="square">
            <a:spAutoFit/>
          </a:bodyPr>
          <a:lstStyle/>
          <a:p>
            <a:r>
              <a:rPr lang="en-GB" sz="4000" b="1" u="none" strike="noStrike" dirty="0">
                <a:solidFill>
                  <a:schemeClr val="accent6"/>
                </a:solidFill>
                <a:effectLst/>
                <a:latin typeface="Work Sans Light" pitchFamily="2" charset="77"/>
              </a:rPr>
              <a:t>JOB DETAILS</a:t>
            </a:r>
            <a:endParaRPr lang="en-GB" sz="4000" b="1" dirty="0">
              <a:solidFill>
                <a:schemeClr val="accent6"/>
              </a:solidFill>
              <a:latin typeface="Work Sans Light" pitchFamily="2" charset="77"/>
            </a:endParaRPr>
          </a:p>
        </p:txBody>
      </p:sp>
      <p:sp>
        <p:nvSpPr>
          <p:cNvPr id="9" name="TextBox 8">
            <a:extLst>
              <a:ext uri="{FF2B5EF4-FFF2-40B4-BE49-F238E27FC236}">
                <a16:creationId xmlns:a16="http://schemas.microsoft.com/office/drawing/2014/main" id="{8E120099-33A8-4548-9BCA-0F38A2557046}"/>
              </a:ext>
            </a:extLst>
          </p:cNvPr>
          <p:cNvSpPr txBox="1"/>
          <p:nvPr/>
        </p:nvSpPr>
        <p:spPr>
          <a:xfrm>
            <a:off x="678886" y="4645963"/>
            <a:ext cx="4305841" cy="461665"/>
          </a:xfrm>
          <a:prstGeom prst="rect">
            <a:avLst/>
          </a:prstGeom>
          <a:noFill/>
        </p:spPr>
        <p:txBody>
          <a:bodyPr wrap="square" rtlCol="0">
            <a:spAutoFit/>
          </a:bodyPr>
          <a:lstStyle/>
          <a:p>
            <a:endParaRPr lang="en-US" sz="2400" b="1" dirty="0">
              <a:solidFill>
                <a:schemeClr val="tx1">
                  <a:lumMod val="65000"/>
                  <a:lumOff val="35000"/>
                </a:schemeClr>
              </a:solidFill>
              <a:latin typeface="Work Sans SemiBold" pitchFamily="2" charset="77"/>
            </a:endParaRPr>
          </a:p>
        </p:txBody>
      </p:sp>
    </p:spTree>
    <p:extLst>
      <p:ext uri="{BB962C8B-B14F-4D97-AF65-F5344CB8AC3E}">
        <p14:creationId xmlns:p14="http://schemas.microsoft.com/office/powerpoint/2010/main" val="1549036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A9990B3-13C2-CE44-9D02-291C58666105}"/>
              </a:ext>
            </a:extLst>
          </p:cNvPr>
          <p:cNvSpPr/>
          <p:nvPr/>
        </p:nvSpPr>
        <p:spPr>
          <a:xfrm flipH="1">
            <a:off x="6096000" y="0"/>
            <a:ext cx="6096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03CF34-8780-C94D-8587-3664988AFA54}"/>
              </a:ext>
            </a:extLst>
          </p:cNvPr>
          <p:cNvSpPr txBox="1"/>
          <p:nvPr/>
        </p:nvSpPr>
        <p:spPr>
          <a:xfrm>
            <a:off x="370147" y="948440"/>
            <a:ext cx="5268653" cy="584775"/>
          </a:xfrm>
          <a:prstGeom prst="rect">
            <a:avLst/>
          </a:prstGeom>
          <a:noFill/>
        </p:spPr>
        <p:txBody>
          <a:bodyPr wrap="square" rtlCol="0">
            <a:spAutoFit/>
          </a:bodyPr>
          <a:lstStyle/>
          <a:p>
            <a:r>
              <a:rPr lang="en-US" sz="3200" b="1" dirty="0">
                <a:solidFill>
                  <a:schemeClr val="accent6"/>
                </a:solidFill>
                <a:latin typeface="Work Sans Light" pitchFamily="2" charset="77"/>
              </a:rPr>
              <a:t>We are looking for:</a:t>
            </a:r>
          </a:p>
        </p:txBody>
      </p:sp>
      <p:sp>
        <p:nvSpPr>
          <p:cNvPr id="5" name="TextBox 4">
            <a:extLst>
              <a:ext uri="{FF2B5EF4-FFF2-40B4-BE49-F238E27FC236}">
                <a16:creationId xmlns:a16="http://schemas.microsoft.com/office/drawing/2014/main" id="{5A52F8F4-A710-3D47-A35C-8DA6ECFD5509}"/>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tx1">
                    <a:lumMod val="65000"/>
                    <a:lumOff val="35000"/>
                  </a:schemeClr>
                </a:solidFill>
                <a:latin typeface="Work Sans SemiBold" pitchFamily="2" charset="77"/>
              </a:rPr>
              <a:t>RECRUITMENT PACK</a:t>
            </a:r>
          </a:p>
        </p:txBody>
      </p:sp>
      <p:sp>
        <p:nvSpPr>
          <p:cNvPr id="6" name="TextBox 5">
            <a:extLst>
              <a:ext uri="{FF2B5EF4-FFF2-40B4-BE49-F238E27FC236}">
                <a16:creationId xmlns:a16="http://schemas.microsoft.com/office/drawing/2014/main" id="{DFEC055F-3376-2D47-B9D0-7CFAE494CA57}"/>
              </a:ext>
            </a:extLst>
          </p:cNvPr>
          <p:cNvSpPr txBox="1"/>
          <p:nvPr/>
        </p:nvSpPr>
        <p:spPr>
          <a:xfrm>
            <a:off x="10048240" y="305948"/>
            <a:ext cx="1759448" cy="230832"/>
          </a:xfrm>
          <a:prstGeom prst="rect">
            <a:avLst/>
          </a:prstGeom>
          <a:noFill/>
        </p:spPr>
        <p:txBody>
          <a:bodyPr wrap="square" rtlCol="0">
            <a:spAutoFit/>
          </a:bodyPr>
          <a:lstStyle/>
          <a:p>
            <a:pPr algn="r"/>
            <a:r>
              <a:rPr lang="en-US" sz="900" b="1" dirty="0">
                <a:solidFill>
                  <a:schemeClr val="tx1">
                    <a:lumMod val="65000"/>
                    <a:lumOff val="35000"/>
                  </a:schemeClr>
                </a:solidFill>
                <a:latin typeface="Work Sans SemiBold" pitchFamily="2" charset="77"/>
              </a:rPr>
              <a:t>EXECUTIVE HEADTEACHER</a:t>
            </a:r>
          </a:p>
        </p:txBody>
      </p:sp>
      <p:pic>
        <p:nvPicPr>
          <p:cNvPr id="7" name="Picture 6">
            <a:extLst>
              <a:ext uri="{FF2B5EF4-FFF2-40B4-BE49-F238E27FC236}">
                <a16:creationId xmlns:a16="http://schemas.microsoft.com/office/drawing/2014/main" id="{AAA349A5-E6A6-664E-B808-4DF5FC54DC40}"/>
              </a:ext>
            </a:extLst>
          </p:cNvPr>
          <p:cNvPicPr>
            <a:picLocks noChangeAspect="1"/>
          </p:cNvPicPr>
          <p:nvPr/>
        </p:nvPicPr>
        <p:blipFill>
          <a:blip r:embed="rId2"/>
          <a:srcRect/>
          <a:stretch/>
        </p:blipFill>
        <p:spPr>
          <a:xfrm>
            <a:off x="393900" y="5728138"/>
            <a:ext cx="748873" cy="748873"/>
          </a:xfrm>
          <a:prstGeom prst="rect">
            <a:avLst/>
          </a:prstGeom>
        </p:spPr>
      </p:pic>
      <p:sp>
        <p:nvSpPr>
          <p:cNvPr id="11" name="TextBox 10">
            <a:extLst>
              <a:ext uri="{FF2B5EF4-FFF2-40B4-BE49-F238E27FC236}">
                <a16:creationId xmlns:a16="http://schemas.microsoft.com/office/drawing/2014/main" id="{3A750912-89FD-A74F-A36A-4076D0BA2D0C}"/>
              </a:ext>
            </a:extLst>
          </p:cNvPr>
          <p:cNvSpPr txBox="1"/>
          <p:nvPr/>
        </p:nvSpPr>
        <p:spPr>
          <a:xfrm>
            <a:off x="370147" y="1757273"/>
            <a:ext cx="5011322" cy="5109091"/>
          </a:xfrm>
          <a:prstGeom prst="rect">
            <a:avLst/>
          </a:prstGeom>
          <a:noFill/>
        </p:spPr>
        <p:txBody>
          <a:bodyPr wrap="square" rtlCol="0">
            <a:spAutoFit/>
          </a:bodyPr>
          <a:lstStyle/>
          <a:p>
            <a:endParaRPr lang="en-GB" sz="1000" dirty="0">
              <a:latin typeface="Work Sans Medium" pitchFamily="2" charset="77"/>
            </a:endParaRPr>
          </a:p>
          <a:p>
            <a:r>
              <a:rPr lang="en-GB" sz="1100" dirty="0">
                <a:solidFill>
                  <a:schemeClr val="accent6">
                    <a:lumMod val="75000"/>
                  </a:schemeClr>
                </a:solidFill>
                <a:latin typeface="Trebuchet MS" panose="020B0603020202020204" pitchFamily="34" charset="0"/>
              </a:rPr>
              <a:t>An experienced, inspirational primary school leader, who:</a:t>
            </a:r>
          </a:p>
          <a:p>
            <a:endParaRPr lang="en-GB" sz="1100" dirty="0">
              <a:solidFill>
                <a:schemeClr val="accent6">
                  <a:lumMod val="75000"/>
                </a:schemeClr>
              </a:solidFill>
              <a:latin typeface="Trebuchet MS" panose="020B0603020202020204" pitchFamily="34" charset="0"/>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will provide strategic leadership across the Federation and our partner school to set direction and vision for several schools, setting high standards for teaching and learning and resulting in excellent outcomes for pupils;</a:t>
            </a:r>
          </a:p>
          <a:p>
            <a:pPr marL="285750" indent="-285750">
              <a:buFont typeface="Arial" panose="020B0604020202020204" pitchFamily="34" charset="0"/>
              <a:buChar char="•"/>
            </a:pPr>
            <a:endParaRPr lang="en-GB" sz="1100" dirty="0">
              <a:solidFill>
                <a:schemeClr val="accent6">
                  <a:lumMod val="75000"/>
                </a:schemeClr>
              </a:solidFill>
              <a:latin typeface="Trebuchet MS" panose="020B0603020202020204" pitchFamily="34" charset="0"/>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will support and develop other Federation school leaders, empowering them to lead with confidence;</a:t>
            </a:r>
          </a:p>
          <a:p>
            <a:pPr marL="285750" indent="-285750">
              <a:buFont typeface="Arial" panose="020B0604020202020204" pitchFamily="34" charset="0"/>
              <a:buChar char="•"/>
            </a:pPr>
            <a:endParaRPr lang="en-GB" sz="1100" b="1" dirty="0">
              <a:solidFill>
                <a:schemeClr val="accent6">
                  <a:lumMod val="75000"/>
                </a:schemeClr>
              </a:solidFill>
              <a:latin typeface="Trebuchet MS" panose="020B0603020202020204" pitchFamily="34" charset="0"/>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will manage staff development and curriculum oversight, to ensure that there is professional growth for staff and that the curriculum is effectively implemented to achieve the Federation’s educational goals.</a:t>
            </a:r>
          </a:p>
          <a:p>
            <a:pPr marL="285750" indent="-285750">
              <a:buFont typeface="Arial" panose="020B0604020202020204" pitchFamily="34" charset="0"/>
              <a:buChar char="•"/>
            </a:pPr>
            <a:endParaRPr lang="en-GB" sz="1100" dirty="0">
              <a:solidFill>
                <a:schemeClr val="accent6">
                  <a:lumMod val="75000"/>
                </a:schemeClr>
              </a:solidFill>
              <a:latin typeface="Trebuchet MS" panose="020B0603020202020204" pitchFamily="34" charset="0"/>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is an effective communicator, who will build trust and foster partnerships with parents, governors and the community to promote excellence and ongoing school improvement;</a:t>
            </a:r>
          </a:p>
          <a:p>
            <a:pPr marL="285750" indent="-285750">
              <a:buFont typeface="Arial" panose="020B0604020202020204" pitchFamily="34" charset="0"/>
              <a:buChar char="•"/>
            </a:pPr>
            <a:endParaRPr lang="en-GB" sz="1100" i="1" dirty="0">
              <a:solidFill>
                <a:schemeClr val="accent6">
                  <a:lumMod val="75000"/>
                </a:schemeClr>
              </a:solidFill>
              <a:latin typeface="Trebuchet MS" panose="020B0603020202020204" pitchFamily="34" charset="0"/>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will support and enhance the Federation’s Christian ethos and is excited by the prospect of taking the Federation forward</a:t>
            </a:r>
          </a:p>
          <a:p>
            <a:pPr marL="285750" indent="-285750">
              <a:buFont typeface="Arial" panose="020B0604020202020204" pitchFamily="34" charset="0"/>
              <a:buChar char="•"/>
            </a:pPr>
            <a:endParaRPr lang="en-GB" sz="1100" dirty="0">
              <a:latin typeface="Trebuchet MS" panose="020B0603020202020204" pitchFamily="34" charset="0"/>
            </a:endParaRPr>
          </a:p>
          <a:p>
            <a:pPr marL="285750" indent="-285750">
              <a:buFont typeface="Arial" panose="020B0604020202020204" pitchFamily="34" charset="0"/>
              <a:buChar char="•"/>
            </a:pPr>
            <a:endParaRPr lang="en-GB" sz="1100" dirty="0">
              <a:latin typeface="Trebuchet MS" panose="020B0603020202020204" pitchFamily="34" charset="0"/>
            </a:endParaRPr>
          </a:p>
          <a:p>
            <a:pPr marL="285750" indent="-285750">
              <a:buFont typeface="Arial" panose="020B0604020202020204" pitchFamily="34" charset="0"/>
              <a:buChar char="•"/>
            </a:pPr>
            <a:endParaRPr lang="en-GB" sz="1100" dirty="0">
              <a:latin typeface="Trebuchet MS" panose="020B0603020202020204" pitchFamily="34" charset="0"/>
            </a:endParaRPr>
          </a:p>
          <a:p>
            <a:pPr marL="285750" indent="-285750">
              <a:buFont typeface="Arial" panose="020B0604020202020204" pitchFamily="34" charset="0"/>
              <a:buChar char="•"/>
            </a:pPr>
            <a:endParaRPr lang="en-GB" sz="1100" dirty="0">
              <a:latin typeface="Trebuchet MS" panose="020B0603020202020204" pitchFamily="34" charset="0"/>
            </a:endParaRPr>
          </a:p>
          <a:p>
            <a:endParaRPr lang="en-GB" sz="1100" dirty="0">
              <a:latin typeface="Trebuchet MS" panose="020B0603020202020204" pitchFamily="34" charset="0"/>
            </a:endParaRPr>
          </a:p>
          <a:p>
            <a:pPr marL="285750" indent="-285750">
              <a:buFont typeface="Arial" panose="020B0604020202020204" pitchFamily="34" charset="0"/>
              <a:buChar char="•"/>
            </a:pPr>
            <a:endParaRPr lang="en-GB" sz="1000" dirty="0">
              <a:latin typeface="Work Sans Medium" pitchFamily="2" charset="77"/>
            </a:endParaRPr>
          </a:p>
          <a:p>
            <a:pPr marL="285750" indent="-285750">
              <a:buFont typeface="Arial" panose="020B0604020202020204" pitchFamily="34" charset="0"/>
              <a:buChar char="•"/>
            </a:pPr>
            <a:endParaRPr lang="en-GB" sz="1000" dirty="0">
              <a:latin typeface="Work Sans Medium" pitchFamily="2" charset="77"/>
            </a:endParaRPr>
          </a:p>
          <a:p>
            <a:pPr marL="285750" indent="-285750">
              <a:buFont typeface="Arial" panose="020B0604020202020204" pitchFamily="34" charset="0"/>
              <a:buChar char="•"/>
            </a:pPr>
            <a:endParaRPr lang="en-GB" sz="1000" dirty="0">
              <a:latin typeface="Work Sans Medium" pitchFamily="2" charset="77"/>
            </a:endParaRPr>
          </a:p>
        </p:txBody>
      </p:sp>
      <p:sp>
        <p:nvSpPr>
          <p:cNvPr id="12" name="TextBox 11">
            <a:extLst>
              <a:ext uri="{FF2B5EF4-FFF2-40B4-BE49-F238E27FC236}">
                <a16:creationId xmlns:a16="http://schemas.microsoft.com/office/drawing/2014/main" id="{C992C992-196B-5D4B-9C1B-E9E6F87A2CFC}"/>
              </a:ext>
            </a:extLst>
          </p:cNvPr>
          <p:cNvSpPr txBox="1"/>
          <p:nvPr/>
        </p:nvSpPr>
        <p:spPr>
          <a:xfrm>
            <a:off x="6553200" y="948440"/>
            <a:ext cx="5268653" cy="584775"/>
          </a:xfrm>
          <a:prstGeom prst="rect">
            <a:avLst/>
          </a:prstGeom>
          <a:noFill/>
        </p:spPr>
        <p:txBody>
          <a:bodyPr wrap="square" rtlCol="0">
            <a:spAutoFit/>
          </a:bodyPr>
          <a:lstStyle/>
          <a:p>
            <a:r>
              <a:rPr lang="en-US" sz="3200" b="1" dirty="0">
                <a:solidFill>
                  <a:schemeClr val="accent6"/>
                </a:solidFill>
                <a:latin typeface="Work Sans Light" pitchFamily="2" charset="77"/>
              </a:rPr>
              <a:t>What we can offer:</a:t>
            </a:r>
          </a:p>
        </p:txBody>
      </p:sp>
      <p:sp>
        <p:nvSpPr>
          <p:cNvPr id="15" name="TextBox 14">
            <a:extLst>
              <a:ext uri="{FF2B5EF4-FFF2-40B4-BE49-F238E27FC236}">
                <a16:creationId xmlns:a16="http://schemas.microsoft.com/office/drawing/2014/main" id="{5410B8A7-C46A-D748-BED7-1C1BA3D8FCB1}"/>
              </a:ext>
            </a:extLst>
          </p:cNvPr>
          <p:cNvSpPr txBox="1"/>
          <p:nvPr/>
        </p:nvSpPr>
        <p:spPr>
          <a:xfrm>
            <a:off x="6553200" y="1819376"/>
            <a:ext cx="5011322" cy="3908762"/>
          </a:xfrm>
          <a:prstGeom prst="rect">
            <a:avLst/>
          </a:prstGeom>
          <a:noFill/>
        </p:spPr>
        <p:txBody>
          <a:bodyPr wrap="square" rtlCol="0">
            <a:spAutoFit/>
          </a:bodyPr>
          <a:lstStyle/>
          <a:p>
            <a:endParaRPr lang="en-GB" sz="1000" dirty="0">
              <a:latin typeface="Work Sans Medium" pitchFamily="2" charset="77"/>
            </a:endParaRPr>
          </a:p>
          <a:p>
            <a:pPr marL="285750" indent="-285750">
              <a:buFont typeface="Arial" panose="020B0604020202020204" pitchFamily="34" charset="0"/>
              <a:buChar char="•"/>
            </a:pPr>
            <a:endParaRPr lang="en-GB" sz="1000" dirty="0">
              <a:latin typeface="Work Sans Medium" pitchFamily="2" charset="77"/>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The opportunity to lead highly motivated and ambitious teams, dedicated to enabling all pupils to flourish;</a:t>
            </a:r>
          </a:p>
          <a:p>
            <a:endParaRPr lang="en-GB" sz="1100" dirty="0">
              <a:solidFill>
                <a:schemeClr val="accent6">
                  <a:lumMod val="75000"/>
                </a:schemeClr>
              </a:solidFill>
              <a:latin typeface="Trebuchet MS" panose="020B0603020202020204" pitchFamily="34" charset="0"/>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Schools with a strong ethos of inclusion and opportunities for all;</a:t>
            </a:r>
          </a:p>
          <a:p>
            <a:pPr marL="285750" indent="-285750">
              <a:buFont typeface="Arial" panose="020B0604020202020204" pitchFamily="34" charset="0"/>
              <a:buChar char="•"/>
            </a:pPr>
            <a:endParaRPr lang="en-GB" sz="1100" dirty="0">
              <a:solidFill>
                <a:schemeClr val="accent6">
                  <a:lumMod val="75000"/>
                </a:schemeClr>
              </a:solidFill>
              <a:latin typeface="Trebuchet MS" panose="020B0603020202020204" pitchFamily="34" charset="0"/>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A supportive community, eager to help the Federation develop and grow;</a:t>
            </a:r>
          </a:p>
          <a:p>
            <a:pPr marL="285750" indent="-285750">
              <a:buFont typeface="Arial" panose="020B0604020202020204" pitchFamily="34" charset="0"/>
              <a:buChar char="•"/>
            </a:pPr>
            <a:endParaRPr lang="en-GB" sz="1100" dirty="0">
              <a:solidFill>
                <a:schemeClr val="accent6">
                  <a:lumMod val="75000"/>
                </a:schemeClr>
              </a:solidFill>
              <a:latin typeface="Trebuchet MS" panose="020B0603020202020204" pitchFamily="34" charset="0"/>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Governors committed to your professional development;</a:t>
            </a:r>
          </a:p>
          <a:p>
            <a:pPr marL="285750" indent="-285750">
              <a:buFont typeface="Arial" panose="020B0604020202020204" pitchFamily="34" charset="0"/>
              <a:buChar char="•"/>
            </a:pPr>
            <a:endParaRPr lang="en-GB" sz="1100" dirty="0">
              <a:solidFill>
                <a:schemeClr val="accent6">
                  <a:lumMod val="75000"/>
                </a:schemeClr>
              </a:solidFill>
              <a:latin typeface="Trebuchet MS" panose="020B0603020202020204" pitchFamily="34" charset="0"/>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Governors with a genuine concern for the wellbeing of school leaders, who understand the challenges currently facing schools and who are determined to support school leaders in meeting those challenges;</a:t>
            </a:r>
          </a:p>
          <a:p>
            <a:pPr marL="285750" indent="-285750">
              <a:buFont typeface="Arial" panose="020B0604020202020204" pitchFamily="34" charset="0"/>
              <a:buChar char="•"/>
            </a:pPr>
            <a:endParaRPr lang="en-GB" sz="1100" dirty="0">
              <a:solidFill>
                <a:schemeClr val="accent6">
                  <a:lumMod val="75000"/>
                </a:schemeClr>
              </a:solidFill>
              <a:latin typeface="Trebuchet MS" panose="020B0603020202020204" pitchFamily="34" charset="0"/>
            </a:endParaRPr>
          </a:p>
          <a:p>
            <a:pPr marL="285750" indent="-285750">
              <a:buFont typeface="Arial" panose="020B0604020202020204" pitchFamily="34" charset="0"/>
              <a:buChar char="•"/>
            </a:pPr>
            <a:r>
              <a:rPr lang="en-GB" sz="1100" dirty="0">
                <a:solidFill>
                  <a:schemeClr val="accent6">
                    <a:lumMod val="75000"/>
                  </a:schemeClr>
                </a:solidFill>
                <a:latin typeface="Trebuchet MS" panose="020B0603020202020204" pitchFamily="34" charset="0"/>
              </a:rPr>
              <a:t>The opportunity to be part of our vision for the future of education in this part of London.</a:t>
            </a:r>
            <a:endParaRPr lang="en-GB" sz="1100" dirty="0">
              <a:latin typeface="Trebuchet MS" panose="020B0603020202020204" pitchFamily="34" charset="0"/>
            </a:endParaRPr>
          </a:p>
          <a:p>
            <a:pPr marL="285750" indent="-285750">
              <a:buFont typeface="Arial" panose="020B0604020202020204" pitchFamily="34" charset="0"/>
              <a:buChar char="•"/>
            </a:pPr>
            <a:endParaRPr lang="en-GB" sz="1100" dirty="0">
              <a:latin typeface="Trebuchet MS" panose="020B0603020202020204" pitchFamily="34" charset="0"/>
            </a:endParaRPr>
          </a:p>
          <a:p>
            <a:endParaRPr lang="en-GB" sz="1100" dirty="0">
              <a:latin typeface="Trebuchet MS" panose="020B0603020202020204" pitchFamily="34" charset="0"/>
            </a:endParaRPr>
          </a:p>
          <a:p>
            <a:pPr marL="285750" indent="-285750">
              <a:buFont typeface="Arial" panose="020B0604020202020204" pitchFamily="34" charset="0"/>
              <a:buChar char="•"/>
            </a:pPr>
            <a:endParaRPr lang="en-GB" sz="1000" dirty="0">
              <a:latin typeface="Work Sans Medium" pitchFamily="2" charset="77"/>
            </a:endParaRPr>
          </a:p>
          <a:p>
            <a:pPr marL="285750" indent="-285750">
              <a:buFont typeface="Arial" panose="020B0604020202020204" pitchFamily="34" charset="0"/>
              <a:buChar char="•"/>
            </a:pPr>
            <a:endParaRPr lang="en-GB" sz="1000" dirty="0">
              <a:latin typeface="Work Sans Medium" pitchFamily="2" charset="77"/>
            </a:endParaRPr>
          </a:p>
          <a:p>
            <a:pPr marL="285750" indent="-285750">
              <a:buFont typeface="Arial" panose="020B0604020202020204" pitchFamily="34" charset="0"/>
              <a:buChar char="•"/>
            </a:pPr>
            <a:endParaRPr lang="en-GB" sz="1000" dirty="0">
              <a:latin typeface="Work Sans Medium" pitchFamily="2" charset="77"/>
            </a:endParaRPr>
          </a:p>
        </p:txBody>
      </p:sp>
    </p:spTree>
    <p:extLst>
      <p:ext uri="{BB962C8B-B14F-4D97-AF65-F5344CB8AC3E}">
        <p14:creationId xmlns:p14="http://schemas.microsoft.com/office/powerpoint/2010/main" val="4069666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3929DB-8622-9D41-82A0-D0D76C941D26}"/>
              </a:ext>
            </a:extLst>
          </p:cNvPr>
          <p:cNvSpPr/>
          <p:nvPr/>
        </p:nvSpPr>
        <p:spPr>
          <a:xfrm>
            <a:off x="-1" y="0"/>
            <a:ext cx="3468757"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67A9413-BC77-C044-B3B3-DF62CA566CDB}"/>
              </a:ext>
            </a:extLst>
          </p:cNvPr>
          <p:cNvSpPr txBox="1"/>
          <p:nvPr/>
        </p:nvSpPr>
        <p:spPr>
          <a:xfrm>
            <a:off x="370148" y="948440"/>
            <a:ext cx="2884496" cy="1938992"/>
          </a:xfrm>
          <a:prstGeom prst="rect">
            <a:avLst/>
          </a:prstGeom>
          <a:noFill/>
        </p:spPr>
        <p:txBody>
          <a:bodyPr wrap="square" rtlCol="0">
            <a:spAutoFit/>
          </a:bodyPr>
          <a:lstStyle/>
          <a:p>
            <a:r>
              <a:rPr lang="en-GB" sz="3200" dirty="0">
                <a:latin typeface="Work Sans Light" pitchFamily="2" charset="77"/>
              </a:rPr>
              <a:t>Job</a:t>
            </a:r>
          </a:p>
          <a:p>
            <a:r>
              <a:rPr lang="en-GB" sz="3200" dirty="0">
                <a:latin typeface="Work Sans Light" pitchFamily="2" charset="77"/>
              </a:rPr>
              <a:t>description:</a:t>
            </a:r>
            <a:br>
              <a:rPr lang="en-GB" sz="3200" dirty="0">
                <a:latin typeface="Work Sans Light" pitchFamily="2" charset="77"/>
              </a:rPr>
            </a:br>
            <a:r>
              <a:rPr lang="en-GB" sz="2800" dirty="0">
                <a:latin typeface="Work Sans Medium" pitchFamily="2" charset="77"/>
              </a:rPr>
              <a:t>EXECUTIVE</a:t>
            </a:r>
          </a:p>
          <a:p>
            <a:r>
              <a:rPr lang="en-GB" sz="2800" dirty="0">
                <a:latin typeface="Work Sans Medium" pitchFamily="2" charset="77"/>
              </a:rPr>
              <a:t>HEADTEACHER</a:t>
            </a:r>
            <a:endParaRPr lang="en-US" sz="2800" dirty="0">
              <a:latin typeface="Work Sans Medium" pitchFamily="2" charset="77"/>
            </a:endParaRPr>
          </a:p>
        </p:txBody>
      </p:sp>
      <p:sp>
        <p:nvSpPr>
          <p:cNvPr id="9" name="TextBox 8">
            <a:extLst>
              <a:ext uri="{FF2B5EF4-FFF2-40B4-BE49-F238E27FC236}">
                <a16:creationId xmlns:a16="http://schemas.microsoft.com/office/drawing/2014/main" id="{509A814F-10A1-CD4A-A33B-7E53FFEE171B}"/>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RECRUITMENT PACK</a:t>
            </a:r>
          </a:p>
        </p:txBody>
      </p:sp>
      <p:sp>
        <p:nvSpPr>
          <p:cNvPr id="10" name="TextBox 9">
            <a:extLst>
              <a:ext uri="{FF2B5EF4-FFF2-40B4-BE49-F238E27FC236}">
                <a16:creationId xmlns:a16="http://schemas.microsoft.com/office/drawing/2014/main" id="{229DC3E7-FC96-9A46-A6F2-639B25EF1372}"/>
              </a:ext>
            </a:extLst>
          </p:cNvPr>
          <p:cNvSpPr txBox="1"/>
          <p:nvPr/>
        </p:nvSpPr>
        <p:spPr>
          <a:xfrm>
            <a:off x="10014857" y="305948"/>
            <a:ext cx="1792831" cy="230832"/>
          </a:xfrm>
          <a:prstGeom prst="rect">
            <a:avLst/>
          </a:prstGeom>
          <a:noFill/>
        </p:spPr>
        <p:txBody>
          <a:bodyPr wrap="square" rtlCol="0">
            <a:spAutoFit/>
          </a:bodyPr>
          <a:lstStyle/>
          <a:p>
            <a:pPr algn="r"/>
            <a:r>
              <a:rPr lang="en-US" sz="900" b="1" dirty="0">
                <a:solidFill>
                  <a:schemeClr val="tx1">
                    <a:lumMod val="65000"/>
                    <a:lumOff val="35000"/>
                  </a:schemeClr>
                </a:solidFill>
                <a:latin typeface="Work Sans SemiBold" pitchFamily="2" charset="77"/>
              </a:rPr>
              <a:t>EXECUTIVE HEADTEACHER</a:t>
            </a:r>
          </a:p>
        </p:txBody>
      </p:sp>
      <p:sp>
        <p:nvSpPr>
          <p:cNvPr id="13" name="TextBox 12">
            <a:extLst>
              <a:ext uri="{FF2B5EF4-FFF2-40B4-BE49-F238E27FC236}">
                <a16:creationId xmlns:a16="http://schemas.microsoft.com/office/drawing/2014/main" id="{C410DCF4-F8CC-9D4D-9C97-5B78EC3956CC}"/>
              </a:ext>
            </a:extLst>
          </p:cNvPr>
          <p:cNvSpPr txBox="1"/>
          <p:nvPr/>
        </p:nvSpPr>
        <p:spPr>
          <a:xfrm>
            <a:off x="4065103" y="536780"/>
            <a:ext cx="7354011" cy="5450210"/>
          </a:xfrm>
          <a:prstGeom prst="rect">
            <a:avLst/>
          </a:prstGeom>
          <a:noFill/>
        </p:spPr>
        <p:txBody>
          <a:bodyPr wrap="square" rtlCol="0">
            <a:spAutoFit/>
          </a:bodyPr>
          <a:lstStyle/>
          <a:p>
            <a:pPr>
              <a:spcBef>
                <a:spcPts val="2500"/>
              </a:spcBef>
            </a:pPr>
            <a:r>
              <a:rPr lang="en-GB" sz="2000" b="1" dirty="0">
                <a:solidFill>
                  <a:schemeClr val="accent6">
                    <a:lumMod val="75000"/>
                  </a:schemeClr>
                </a:solidFill>
                <a:latin typeface="Trebuchet MS" panose="020B0603020202020204" pitchFamily="34" charset="0"/>
              </a:rPr>
              <a:t>Main purpose of Executive Headteacher role:</a:t>
            </a:r>
          </a:p>
          <a:p>
            <a:pPr marL="285750" indent="-285750">
              <a:spcBef>
                <a:spcPts val="2500"/>
              </a:spcBef>
              <a:buFont typeface="Arial" panose="020B0604020202020204" pitchFamily="34" charset="0"/>
              <a:buChar char="•"/>
            </a:pPr>
            <a:r>
              <a:rPr lang="en-GB" sz="1600" dirty="0">
                <a:solidFill>
                  <a:schemeClr val="accent6">
                    <a:lumMod val="75000"/>
                  </a:schemeClr>
                </a:solidFill>
                <a:latin typeface="Trebuchet MS" panose="020B0603020202020204" pitchFamily="34" charset="0"/>
              </a:rPr>
              <a:t>To provide strategic leadership across three London Diocesan Board for Schools (LDBS) primary schools (two in The Saints Federation and one in partnership), to support and promote the Christian vision and ethos of the Federation.</a:t>
            </a:r>
          </a:p>
          <a:p>
            <a:pPr marL="285750" indent="-285750">
              <a:spcBef>
                <a:spcPts val="2500"/>
              </a:spcBef>
              <a:buFont typeface="Arial" panose="020B0604020202020204" pitchFamily="34" charset="0"/>
              <a:buChar char="•"/>
            </a:pPr>
            <a:r>
              <a:rPr lang="en-GB" sz="1600" dirty="0">
                <a:solidFill>
                  <a:schemeClr val="accent6">
                    <a:lumMod val="75000"/>
                  </a:schemeClr>
                </a:solidFill>
                <a:latin typeface="Trebuchet MS" panose="020B0603020202020204" pitchFamily="34" charset="0"/>
              </a:rPr>
              <a:t>To secure robust governance, financial sustainability and high standards of safeguarding and compliance across all three schools. </a:t>
            </a:r>
          </a:p>
          <a:p>
            <a:pPr marL="285750" indent="-285750">
              <a:spcBef>
                <a:spcPts val="2500"/>
              </a:spcBef>
              <a:buFont typeface="Arial" panose="020B0604020202020204" pitchFamily="34" charset="0"/>
              <a:buChar char="•"/>
            </a:pPr>
            <a:r>
              <a:rPr lang="en-GB" sz="1600" dirty="0">
                <a:solidFill>
                  <a:schemeClr val="accent6">
                    <a:lumMod val="75000"/>
                  </a:schemeClr>
                </a:solidFill>
                <a:latin typeface="Trebuchet MS" panose="020B0603020202020204" pitchFamily="34" charset="0"/>
              </a:rPr>
              <a:t>To build leadership capacity at all levels and develop and support the Heads of School in leading their schools effectively, ensuring alignment with the Federation’s vision, values and educational strategy.</a:t>
            </a:r>
          </a:p>
          <a:p>
            <a:pPr marL="285750" indent="-285750">
              <a:spcBef>
                <a:spcPts val="2500"/>
              </a:spcBef>
              <a:buFont typeface="Arial" panose="020B0604020202020204" pitchFamily="34" charset="0"/>
              <a:buChar char="•"/>
            </a:pPr>
            <a:r>
              <a:rPr lang="en-GB" sz="1600" dirty="0">
                <a:solidFill>
                  <a:schemeClr val="accent6">
                    <a:lumMod val="75000"/>
                  </a:schemeClr>
                </a:solidFill>
                <a:latin typeface="Trebuchet MS" panose="020B0603020202020204" pitchFamily="34" charset="0"/>
              </a:rPr>
              <a:t>To ensure a broad, balanced, diverse and accessible curriculum in all Federation schools and to set and maintain ambitious expectations for all pupils, including those with special educational needs and disabilities. </a:t>
            </a:r>
          </a:p>
          <a:p>
            <a:pPr marL="285750" indent="-285750">
              <a:spcBef>
                <a:spcPts val="2500"/>
              </a:spcBef>
              <a:buFont typeface="Arial" panose="020B0604020202020204" pitchFamily="34" charset="0"/>
              <a:buChar char="•"/>
            </a:pPr>
            <a:r>
              <a:rPr lang="en-GB" sz="1600" dirty="0">
                <a:solidFill>
                  <a:schemeClr val="accent6">
                    <a:lumMod val="75000"/>
                  </a:schemeClr>
                </a:solidFill>
                <a:latin typeface="Trebuchet MS" panose="020B0603020202020204" pitchFamily="34" charset="0"/>
              </a:rPr>
              <a:t>To carry out the duties of this post in line with the remit outlined in the current School Teachers’ Pay and Conditions Document (STPCD).</a:t>
            </a:r>
          </a:p>
        </p:txBody>
      </p:sp>
      <p:pic>
        <p:nvPicPr>
          <p:cNvPr id="7" name="Picture 6">
            <a:extLst>
              <a:ext uri="{FF2B5EF4-FFF2-40B4-BE49-F238E27FC236}">
                <a16:creationId xmlns:a16="http://schemas.microsoft.com/office/drawing/2014/main" id="{BF797E56-DF1D-DE63-97E8-458D21034B0F}"/>
              </a:ext>
            </a:extLst>
          </p:cNvPr>
          <p:cNvPicPr>
            <a:picLocks noChangeAspect="1"/>
          </p:cNvPicPr>
          <p:nvPr/>
        </p:nvPicPr>
        <p:blipFill>
          <a:blip r:embed="rId2"/>
          <a:stretch>
            <a:fillRect/>
          </a:stretch>
        </p:blipFill>
        <p:spPr>
          <a:xfrm>
            <a:off x="792960" y="3261885"/>
            <a:ext cx="1882833" cy="2510444"/>
          </a:xfrm>
          <a:prstGeom prst="rect">
            <a:avLst/>
          </a:prstGeom>
        </p:spPr>
      </p:pic>
    </p:spTree>
    <p:extLst>
      <p:ext uri="{BB962C8B-B14F-4D97-AF65-F5344CB8AC3E}">
        <p14:creationId xmlns:p14="http://schemas.microsoft.com/office/powerpoint/2010/main" val="1292993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4C674-2198-FD1F-65B3-531E4F8291EE}"/>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3A93BB3E-E7AF-F532-1752-5053448CA96F}"/>
              </a:ext>
            </a:extLst>
          </p:cNvPr>
          <p:cNvSpPr/>
          <p:nvPr/>
        </p:nvSpPr>
        <p:spPr>
          <a:xfrm>
            <a:off x="-1" y="0"/>
            <a:ext cx="3468757"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2DE68B1-90F4-5072-3174-DFBFFFCD3BE2}"/>
              </a:ext>
            </a:extLst>
          </p:cNvPr>
          <p:cNvSpPr txBox="1"/>
          <p:nvPr/>
        </p:nvSpPr>
        <p:spPr>
          <a:xfrm>
            <a:off x="370148" y="948440"/>
            <a:ext cx="2884496" cy="1938992"/>
          </a:xfrm>
          <a:prstGeom prst="rect">
            <a:avLst/>
          </a:prstGeom>
          <a:noFill/>
        </p:spPr>
        <p:txBody>
          <a:bodyPr wrap="square" rtlCol="0">
            <a:spAutoFit/>
          </a:bodyPr>
          <a:lstStyle/>
          <a:p>
            <a:r>
              <a:rPr lang="en-GB" sz="3200" dirty="0">
                <a:latin typeface="Work Sans Light" pitchFamily="2" charset="77"/>
              </a:rPr>
              <a:t>Job</a:t>
            </a:r>
          </a:p>
          <a:p>
            <a:r>
              <a:rPr lang="en-GB" sz="3200" dirty="0">
                <a:latin typeface="Work Sans Light" pitchFamily="2" charset="77"/>
              </a:rPr>
              <a:t>description:</a:t>
            </a:r>
            <a:br>
              <a:rPr lang="en-GB" sz="3200" dirty="0">
                <a:latin typeface="Work Sans Light" pitchFamily="2" charset="77"/>
              </a:rPr>
            </a:br>
            <a:r>
              <a:rPr lang="en-GB" sz="2800" dirty="0">
                <a:latin typeface="Work Sans Medium" pitchFamily="2" charset="77"/>
              </a:rPr>
              <a:t>EXECUTIVE</a:t>
            </a:r>
          </a:p>
          <a:p>
            <a:r>
              <a:rPr lang="en-GB" sz="2800" dirty="0">
                <a:latin typeface="Work Sans Medium" pitchFamily="2" charset="77"/>
              </a:rPr>
              <a:t>HEADTEACHER</a:t>
            </a:r>
            <a:endParaRPr lang="en-US" sz="2800" dirty="0">
              <a:latin typeface="Work Sans Medium" pitchFamily="2" charset="77"/>
            </a:endParaRPr>
          </a:p>
        </p:txBody>
      </p:sp>
      <p:sp>
        <p:nvSpPr>
          <p:cNvPr id="9" name="TextBox 8">
            <a:extLst>
              <a:ext uri="{FF2B5EF4-FFF2-40B4-BE49-F238E27FC236}">
                <a16:creationId xmlns:a16="http://schemas.microsoft.com/office/drawing/2014/main" id="{34A25C24-EDDB-AA0D-FB4E-7E9ED05E04A0}"/>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RECRUITMENT PACK</a:t>
            </a:r>
          </a:p>
        </p:txBody>
      </p:sp>
      <p:sp>
        <p:nvSpPr>
          <p:cNvPr id="10" name="TextBox 9">
            <a:extLst>
              <a:ext uri="{FF2B5EF4-FFF2-40B4-BE49-F238E27FC236}">
                <a16:creationId xmlns:a16="http://schemas.microsoft.com/office/drawing/2014/main" id="{B87CEB88-94F8-5DED-0ECE-3845A847A154}"/>
              </a:ext>
            </a:extLst>
          </p:cNvPr>
          <p:cNvSpPr txBox="1"/>
          <p:nvPr/>
        </p:nvSpPr>
        <p:spPr>
          <a:xfrm>
            <a:off x="10014857" y="305948"/>
            <a:ext cx="1792831" cy="230832"/>
          </a:xfrm>
          <a:prstGeom prst="rect">
            <a:avLst/>
          </a:prstGeom>
          <a:noFill/>
        </p:spPr>
        <p:txBody>
          <a:bodyPr wrap="square" rtlCol="0">
            <a:spAutoFit/>
          </a:bodyPr>
          <a:lstStyle/>
          <a:p>
            <a:pPr algn="r"/>
            <a:r>
              <a:rPr lang="en-US" sz="900" b="1" dirty="0">
                <a:solidFill>
                  <a:schemeClr val="tx1">
                    <a:lumMod val="65000"/>
                    <a:lumOff val="35000"/>
                  </a:schemeClr>
                </a:solidFill>
                <a:latin typeface="Work Sans SemiBold" pitchFamily="2" charset="77"/>
              </a:rPr>
              <a:t>EXECUTIVE HEADTEACHER</a:t>
            </a:r>
          </a:p>
        </p:txBody>
      </p:sp>
      <p:sp>
        <p:nvSpPr>
          <p:cNvPr id="13" name="TextBox 12">
            <a:extLst>
              <a:ext uri="{FF2B5EF4-FFF2-40B4-BE49-F238E27FC236}">
                <a16:creationId xmlns:a16="http://schemas.microsoft.com/office/drawing/2014/main" id="{7EFF9E15-DE68-FFEC-063F-2DC5AED06B77}"/>
              </a:ext>
            </a:extLst>
          </p:cNvPr>
          <p:cNvSpPr txBox="1"/>
          <p:nvPr/>
        </p:nvSpPr>
        <p:spPr>
          <a:xfrm>
            <a:off x="4065103" y="536780"/>
            <a:ext cx="7354011" cy="5865708"/>
          </a:xfrm>
          <a:prstGeom prst="rect">
            <a:avLst/>
          </a:prstGeom>
          <a:noFill/>
        </p:spPr>
        <p:txBody>
          <a:bodyPr wrap="square" rtlCol="0">
            <a:spAutoFit/>
          </a:bodyPr>
          <a:lstStyle/>
          <a:p>
            <a:pPr>
              <a:spcBef>
                <a:spcPts val="600"/>
              </a:spcBef>
            </a:pPr>
            <a:r>
              <a:rPr lang="en-GB" b="1" dirty="0">
                <a:solidFill>
                  <a:schemeClr val="accent6">
                    <a:lumMod val="75000"/>
                  </a:schemeClr>
                </a:solidFill>
                <a:latin typeface="Trebuchet MS" panose="020B0603020202020204" pitchFamily="34" charset="0"/>
              </a:rPr>
              <a:t>Key Duties and Responsibilities</a:t>
            </a:r>
          </a:p>
          <a:p>
            <a:pPr>
              <a:spcBef>
                <a:spcPts val="600"/>
              </a:spcBef>
            </a:pPr>
            <a:endParaRPr lang="en-GB" sz="1000" b="1" dirty="0">
              <a:solidFill>
                <a:schemeClr val="accent6">
                  <a:lumMod val="75000"/>
                </a:schemeClr>
              </a:solidFill>
              <a:latin typeface="Trebuchet MS" panose="020B0603020202020204" pitchFamily="34" charset="0"/>
            </a:endParaRPr>
          </a:p>
          <a:p>
            <a:pPr>
              <a:spcBef>
                <a:spcPts val="600"/>
              </a:spcBef>
            </a:pPr>
            <a:r>
              <a:rPr lang="en-GB" sz="1600" b="1" u="sng" dirty="0">
                <a:solidFill>
                  <a:schemeClr val="accent6">
                    <a:lumMod val="75000"/>
                  </a:schemeClr>
                </a:solidFill>
                <a:latin typeface="Trebuchet MS" panose="020B0603020202020204" pitchFamily="34" charset="0"/>
              </a:rPr>
              <a:t>Strategic Leadership, Vision and Culture</a:t>
            </a:r>
          </a:p>
          <a:p>
            <a:pPr marL="285750" indent="-285750">
              <a:spcBef>
                <a:spcPts val="600"/>
              </a:spcBef>
              <a:buFont typeface="Arial" panose="020B0604020202020204" pitchFamily="34" charset="0"/>
              <a:buChar char="•"/>
            </a:pPr>
            <a:r>
              <a:rPr lang="en-GB" sz="1400" b="1" dirty="0">
                <a:solidFill>
                  <a:schemeClr val="accent6">
                    <a:lumMod val="75000"/>
                  </a:schemeClr>
                </a:solidFill>
                <a:latin typeface="Trebuchet MS" panose="020B0603020202020204" pitchFamily="34" charset="0"/>
              </a:rPr>
              <a:t>To promote and embed our clear Christian vision and values, ensuring they are lived through curriculum design, behaviour and relationships, staff culture and decision-making across all schools;</a:t>
            </a:r>
          </a:p>
          <a:p>
            <a:pPr marL="285750" indent="-285750">
              <a:spcBef>
                <a:spcPts val="2500"/>
              </a:spcBef>
              <a:buFont typeface="Arial" panose="020B0604020202020204" pitchFamily="34" charset="0"/>
              <a:buChar char="•"/>
            </a:pPr>
            <a:r>
              <a:rPr lang="en-GB" sz="1400" b="1" dirty="0">
                <a:solidFill>
                  <a:schemeClr val="accent6">
                    <a:lumMod val="75000"/>
                  </a:schemeClr>
                </a:solidFill>
                <a:latin typeface="Trebuchet MS" panose="020B0603020202020204" pitchFamily="34" charset="0"/>
              </a:rPr>
              <a:t>To nurture and empower Heads of School and senior managers to lead with confidence;</a:t>
            </a:r>
          </a:p>
          <a:p>
            <a:pPr marL="285750" indent="-285750">
              <a:spcBef>
                <a:spcPts val="2500"/>
              </a:spcBef>
              <a:buFont typeface="Arial" panose="020B0604020202020204" pitchFamily="34" charset="0"/>
              <a:buChar char="•"/>
            </a:pPr>
            <a:r>
              <a:rPr lang="en-GB" sz="1400" b="1" dirty="0">
                <a:solidFill>
                  <a:schemeClr val="accent6">
                    <a:lumMod val="75000"/>
                  </a:schemeClr>
                </a:solidFill>
                <a:latin typeface="Trebuchet MS" panose="020B0603020202020204" pitchFamily="34" charset="0"/>
              </a:rPr>
              <a:t>To develop, implement and review the Federation’s strategic plan, ensuring that key objectives being met through individual school improvement plans.</a:t>
            </a:r>
          </a:p>
          <a:p>
            <a:pPr marL="285750" indent="-285750">
              <a:spcBef>
                <a:spcPts val="2500"/>
              </a:spcBef>
              <a:buFont typeface="Arial" panose="020B0604020202020204" pitchFamily="34" charset="0"/>
              <a:buChar char="•"/>
            </a:pPr>
            <a:r>
              <a:rPr lang="en-GB" sz="1400" b="1" dirty="0">
                <a:solidFill>
                  <a:schemeClr val="accent6">
                    <a:lumMod val="75000"/>
                  </a:schemeClr>
                </a:solidFill>
                <a:latin typeface="Trebuchet MS" panose="020B0603020202020204" pitchFamily="34" charset="0"/>
              </a:rPr>
              <a:t>To promote a culture of effective safeguarding across the Federation, to create communities where pupils are safe and valued, and their wellbeing is prioritised;</a:t>
            </a:r>
          </a:p>
          <a:p>
            <a:pPr marL="285750" indent="-285750">
              <a:spcBef>
                <a:spcPts val="2500"/>
              </a:spcBef>
              <a:buFont typeface="Arial" panose="020B0604020202020204" pitchFamily="34" charset="0"/>
              <a:buChar char="•"/>
            </a:pPr>
            <a:r>
              <a:rPr lang="en-GB" sz="1400" b="1" dirty="0">
                <a:solidFill>
                  <a:schemeClr val="accent6">
                    <a:lumMod val="75000"/>
                  </a:schemeClr>
                </a:solidFill>
                <a:latin typeface="Trebuchet MS" panose="020B0603020202020204" pitchFamily="34" charset="0"/>
              </a:rPr>
              <a:t>To expand the Federation securely, working with schools actively seeking to join to ensure cohesive long-term development and improvement;</a:t>
            </a:r>
          </a:p>
          <a:p>
            <a:pPr marL="285750" indent="-285750">
              <a:spcBef>
                <a:spcPts val="2500"/>
              </a:spcBef>
              <a:buFont typeface="Arial" panose="020B0604020202020204" pitchFamily="34" charset="0"/>
              <a:buChar char="•"/>
            </a:pPr>
            <a:r>
              <a:rPr lang="en-GB" sz="1400" b="1" dirty="0">
                <a:solidFill>
                  <a:schemeClr val="accent6">
                    <a:lumMod val="75000"/>
                  </a:schemeClr>
                </a:solidFill>
                <a:latin typeface="Trebuchet MS" panose="020B0603020202020204" pitchFamily="34" charset="0"/>
              </a:rPr>
              <a:t>To champion an educational environment that is ambitious for all pupils, including those with special educational needs or disabilities (SEND).</a:t>
            </a:r>
          </a:p>
          <a:p>
            <a:pPr marL="0" lvl="1" indent="0">
              <a:buFont typeface="Arial" panose="020B0604020202020204" pitchFamily="34" charset="0"/>
              <a:buNone/>
            </a:pPr>
            <a:endParaRPr lang="en-GB" sz="1600" i="1" dirty="0">
              <a:solidFill>
                <a:schemeClr val="accent6">
                  <a:lumMod val="75000"/>
                </a:schemeClr>
              </a:solidFill>
              <a:latin typeface="Trebuchet MS" panose="020B0603020202020204" pitchFamily="34" charset="0"/>
            </a:endParaRPr>
          </a:p>
          <a:p>
            <a:pPr marL="0" lvl="1" indent="0">
              <a:buFont typeface="Arial" panose="020B0604020202020204" pitchFamily="34" charset="0"/>
              <a:buNone/>
            </a:pPr>
            <a:endParaRPr lang="en-GB" sz="1400" dirty="0"/>
          </a:p>
        </p:txBody>
      </p:sp>
      <p:pic>
        <p:nvPicPr>
          <p:cNvPr id="5" name="Picture 4">
            <a:extLst>
              <a:ext uri="{FF2B5EF4-FFF2-40B4-BE49-F238E27FC236}">
                <a16:creationId xmlns:a16="http://schemas.microsoft.com/office/drawing/2014/main" id="{5C28D78F-9A67-FC3C-74B6-5C7044897B40}"/>
              </a:ext>
            </a:extLst>
          </p:cNvPr>
          <p:cNvPicPr>
            <a:picLocks noChangeAspect="1"/>
          </p:cNvPicPr>
          <p:nvPr/>
        </p:nvPicPr>
        <p:blipFill>
          <a:blip r:embed="rId2"/>
          <a:stretch>
            <a:fillRect/>
          </a:stretch>
        </p:blipFill>
        <p:spPr>
          <a:xfrm>
            <a:off x="696152" y="3429000"/>
            <a:ext cx="2076450" cy="2762250"/>
          </a:xfrm>
          <a:prstGeom prst="rect">
            <a:avLst/>
          </a:prstGeom>
        </p:spPr>
      </p:pic>
    </p:spTree>
    <p:extLst>
      <p:ext uri="{BB962C8B-B14F-4D97-AF65-F5344CB8AC3E}">
        <p14:creationId xmlns:p14="http://schemas.microsoft.com/office/powerpoint/2010/main" val="7917329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0369B6-0344-06FD-4238-2A36DB5B640D}"/>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8E8001C4-3837-7E96-D214-FEDE787AC492}"/>
              </a:ext>
            </a:extLst>
          </p:cNvPr>
          <p:cNvSpPr/>
          <p:nvPr/>
        </p:nvSpPr>
        <p:spPr>
          <a:xfrm>
            <a:off x="-1" y="0"/>
            <a:ext cx="3468757"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1456EA4-9D88-7D7B-05D0-E0B7968CDFD8}"/>
              </a:ext>
            </a:extLst>
          </p:cNvPr>
          <p:cNvSpPr txBox="1"/>
          <p:nvPr/>
        </p:nvSpPr>
        <p:spPr>
          <a:xfrm>
            <a:off x="370148" y="948440"/>
            <a:ext cx="2884496" cy="1938992"/>
          </a:xfrm>
          <a:prstGeom prst="rect">
            <a:avLst/>
          </a:prstGeom>
          <a:noFill/>
        </p:spPr>
        <p:txBody>
          <a:bodyPr wrap="square" rtlCol="0">
            <a:spAutoFit/>
          </a:bodyPr>
          <a:lstStyle/>
          <a:p>
            <a:r>
              <a:rPr lang="en-GB" sz="3200" dirty="0">
                <a:latin typeface="Work Sans Light" pitchFamily="2" charset="77"/>
              </a:rPr>
              <a:t>Job</a:t>
            </a:r>
          </a:p>
          <a:p>
            <a:r>
              <a:rPr lang="en-GB" sz="3200" dirty="0">
                <a:latin typeface="Work Sans Light" pitchFamily="2" charset="77"/>
              </a:rPr>
              <a:t>description:</a:t>
            </a:r>
            <a:br>
              <a:rPr lang="en-GB" sz="3200" dirty="0">
                <a:latin typeface="Work Sans Light" pitchFamily="2" charset="77"/>
              </a:rPr>
            </a:br>
            <a:r>
              <a:rPr lang="en-GB" sz="2800" dirty="0">
                <a:latin typeface="Work Sans Medium" pitchFamily="2" charset="77"/>
              </a:rPr>
              <a:t>EXECUTIVE</a:t>
            </a:r>
          </a:p>
          <a:p>
            <a:r>
              <a:rPr lang="en-GB" sz="2800" dirty="0">
                <a:latin typeface="Work Sans Medium" pitchFamily="2" charset="77"/>
              </a:rPr>
              <a:t>HEADTEACHER</a:t>
            </a:r>
            <a:endParaRPr lang="en-US" sz="2800" dirty="0">
              <a:latin typeface="Work Sans Medium" pitchFamily="2" charset="77"/>
            </a:endParaRPr>
          </a:p>
        </p:txBody>
      </p:sp>
      <p:sp>
        <p:nvSpPr>
          <p:cNvPr id="9" name="TextBox 8">
            <a:extLst>
              <a:ext uri="{FF2B5EF4-FFF2-40B4-BE49-F238E27FC236}">
                <a16:creationId xmlns:a16="http://schemas.microsoft.com/office/drawing/2014/main" id="{728F46F1-B968-01BD-1CF1-E7370114965B}"/>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RECRUITMENT PACK</a:t>
            </a:r>
          </a:p>
        </p:txBody>
      </p:sp>
      <p:sp>
        <p:nvSpPr>
          <p:cNvPr id="10" name="TextBox 9">
            <a:extLst>
              <a:ext uri="{FF2B5EF4-FFF2-40B4-BE49-F238E27FC236}">
                <a16:creationId xmlns:a16="http://schemas.microsoft.com/office/drawing/2014/main" id="{DA387E83-E756-3251-1312-0FF9C88ADD83}"/>
              </a:ext>
            </a:extLst>
          </p:cNvPr>
          <p:cNvSpPr txBox="1"/>
          <p:nvPr/>
        </p:nvSpPr>
        <p:spPr>
          <a:xfrm>
            <a:off x="10014857" y="305948"/>
            <a:ext cx="1792831" cy="230832"/>
          </a:xfrm>
          <a:prstGeom prst="rect">
            <a:avLst/>
          </a:prstGeom>
          <a:noFill/>
        </p:spPr>
        <p:txBody>
          <a:bodyPr wrap="square" rtlCol="0">
            <a:spAutoFit/>
          </a:bodyPr>
          <a:lstStyle/>
          <a:p>
            <a:pPr algn="r"/>
            <a:r>
              <a:rPr lang="en-US" sz="900" b="1" dirty="0">
                <a:solidFill>
                  <a:schemeClr val="tx1">
                    <a:lumMod val="65000"/>
                    <a:lumOff val="35000"/>
                  </a:schemeClr>
                </a:solidFill>
                <a:latin typeface="Work Sans SemiBold" pitchFamily="2" charset="77"/>
              </a:rPr>
              <a:t>EXECUTIVE HEADTEACHER</a:t>
            </a:r>
          </a:p>
        </p:txBody>
      </p:sp>
      <p:sp>
        <p:nvSpPr>
          <p:cNvPr id="13" name="TextBox 12">
            <a:extLst>
              <a:ext uri="{FF2B5EF4-FFF2-40B4-BE49-F238E27FC236}">
                <a16:creationId xmlns:a16="http://schemas.microsoft.com/office/drawing/2014/main" id="{58DEECA2-250C-2439-920B-E1AC2587EF56}"/>
              </a:ext>
            </a:extLst>
          </p:cNvPr>
          <p:cNvSpPr txBox="1"/>
          <p:nvPr/>
        </p:nvSpPr>
        <p:spPr>
          <a:xfrm>
            <a:off x="4065103" y="536780"/>
            <a:ext cx="7354011" cy="5714385"/>
          </a:xfrm>
          <a:prstGeom prst="rect">
            <a:avLst/>
          </a:prstGeom>
          <a:noFill/>
        </p:spPr>
        <p:txBody>
          <a:bodyPr wrap="square" rtlCol="0">
            <a:spAutoFit/>
          </a:bodyPr>
          <a:lstStyle/>
          <a:p>
            <a:pPr>
              <a:spcBef>
                <a:spcPts val="600"/>
              </a:spcBef>
            </a:pPr>
            <a:r>
              <a:rPr lang="en-GB" sz="1600" u="sng" dirty="0">
                <a:solidFill>
                  <a:schemeClr val="accent6">
                    <a:lumMod val="75000"/>
                  </a:schemeClr>
                </a:solidFill>
                <a:latin typeface="Trebuchet MS" panose="020B0603020202020204" pitchFamily="34" charset="0"/>
              </a:rPr>
              <a:t>Organisational Management</a:t>
            </a:r>
          </a:p>
          <a:p>
            <a:pPr>
              <a:spcBef>
                <a:spcPts val="600"/>
              </a:spcBef>
            </a:pPr>
            <a:endParaRPr lang="en-GB" sz="1600" u="sng" dirty="0">
              <a:solidFill>
                <a:schemeClr val="accent6">
                  <a:lumMod val="75000"/>
                </a:schemeClr>
              </a:solidFill>
              <a:latin typeface="Trebuchet MS" panose="020B0603020202020204" pitchFamily="34" charset="0"/>
            </a:endParaRPr>
          </a:p>
          <a:p>
            <a:pPr marL="285750" indent="-285750">
              <a:spcBef>
                <a:spcPts val="6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lead financial planning and build budget management capacity across the Federation, to ensure financial stability and sustainability; </a:t>
            </a:r>
          </a:p>
          <a:p>
            <a:pPr marL="285750" indent="-285750">
              <a:spcBef>
                <a:spcPts val="25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work closely and effectively with the Governing Board, the LDBS and local authorities, to ensure that all schools are operating effectively and are complying with statutory duties and policies;</a:t>
            </a:r>
          </a:p>
          <a:p>
            <a:pPr marL="285750" indent="-285750">
              <a:spcBef>
                <a:spcPts val="25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facilitate collaboration and sharing of expertise and innovation throughout all levels within the Federation;</a:t>
            </a:r>
          </a:p>
          <a:p>
            <a:pPr marL="285750" indent="-285750">
              <a:spcBef>
                <a:spcPts val="25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support, challenge and develop Heads of School to maintain communities where pupils’ learning and wellbeing are central;</a:t>
            </a:r>
          </a:p>
          <a:p>
            <a:pPr marL="285750" indent="-285750">
              <a:spcBef>
                <a:spcPts val="25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build and maintain strong, collaborative professional relationships with the Federation community (including pupils, staff, parents and carers, local parishes and clergy), as well as other external agencies and stakeholders, to foster a collaborative approach to school improvement and to improve educational outcomes for all.</a:t>
            </a:r>
          </a:p>
          <a:p>
            <a:pPr marL="0" lvl="1" indent="0">
              <a:buFont typeface="Arial" panose="020B0604020202020204" pitchFamily="34" charset="0"/>
              <a:buNone/>
            </a:pPr>
            <a:endParaRPr lang="en-GB" sz="1600" i="1" dirty="0">
              <a:solidFill>
                <a:schemeClr val="accent6">
                  <a:lumMod val="75000"/>
                </a:schemeClr>
              </a:solidFill>
              <a:latin typeface="Trebuchet MS" panose="020B0603020202020204" pitchFamily="34" charset="0"/>
            </a:endParaRPr>
          </a:p>
        </p:txBody>
      </p:sp>
      <p:pic>
        <p:nvPicPr>
          <p:cNvPr id="5" name="Picture 4">
            <a:extLst>
              <a:ext uri="{FF2B5EF4-FFF2-40B4-BE49-F238E27FC236}">
                <a16:creationId xmlns:a16="http://schemas.microsoft.com/office/drawing/2014/main" id="{125511F2-D144-00F6-6157-609FE45E0BAA}"/>
              </a:ext>
            </a:extLst>
          </p:cNvPr>
          <p:cNvPicPr>
            <a:picLocks noChangeAspect="1"/>
          </p:cNvPicPr>
          <p:nvPr/>
        </p:nvPicPr>
        <p:blipFill>
          <a:blip r:embed="rId2"/>
          <a:stretch>
            <a:fillRect/>
          </a:stretch>
        </p:blipFill>
        <p:spPr>
          <a:xfrm>
            <a:off x="206644" y="3701143"/>
            <a:ext cx="3048000" cy="1828800"/>
          </a:xfrm>
          <a:prstGeom prst="rect">
            <a:avLst/>
          </a:prstGeom>
        </p:spPr>
      </p:pic>
    </p:spTree>
    <p:extLst>
      <p:ext uri="{BB962C8B-B14F-4D97-AF65-F5344CB8AC3E}">
        <p14:creationId xmlns:p14="http://schemas.microsoft.com/office/powerpoint/2010/main" val="715555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227F7-29D8-25D5-D6A1-300751AB60D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E5F32B15-9BD1-B6AF-D6D3-517B2B24B9AD}"/>
              </a:ext>
            </a:extLst>
          </p:cNvPr>
          <p:cNvSpPr/>
          <p:nvPr/>
        </p:nvSpPr>
        <p:spPr>
          <a:xfrm>
            <a:off x="-1" y="0"/>
            <a:ext cx="3468757"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2E0E7B2-1D1A-2513-7700-24CD42B4E5A8}"/>
              </a:ext>
            </a:extLst>
          </p:cNvPr>
          <p:cNvSpPr txBox="1"/>
          <p:nvPr/>
        </p:nvSpPr>
        <p:spPr>
          <a:xfrm>
            <a:off x="370148" y="948440"/>
            <a:ext cx="2884496" cy="1938992"/>
          </a:xfrm>
          <a:prstGeom prst="rect">
            <a:avLst/>
          </a:prstGeom>
          <a:noFill/>
        </p:spPr>
        <p:txBody>
          <a:bodyPr wrap="square" rtlCol="0">
            <a:spAutoFit/>
          </a:bodyPr>
          <a:lstStyle/>
          <a:p>
            <a:r>
              <a:rPr lang="en-GB" sz="3200" dirty="0">
                <a:latin typeface="Work Sans Light" pitchFamily="2" charset="77"/>
              </a:rPr>
              <a:t>Job</a:t>
            </a:r>
          </a:p>
          <a:p>
            <a:r>
              <a:rPr lang="en-GB" sz="3200" dirty="0">
                <a:latin typeface="Work Sans Light" pitchFamily="2" charset="77"/>
              </a:rPr>
              <a:t>description:</a:t>
            </a:r>
            <a:br>
              <a:rPr lang="en-GB" sz="3200" dirty="0">
                <a:latin typeface="Work Sans Light" pitchFamily="2" charset="77"/>
              </a:rPr>
            </a:br>
            <a:r>
              <a:rPr lang="en-GB" sz="2800" dirty="0">
                <a:latin typeface="Work Sans Medium" pitchFamily="2" charset="77"/>
              </a:rPr>
              <a:t>EXECUTIVE</a:t>
            </a:r>
          </a:p>
          <a:p>
            <a:r>
              <a:rPr lang="en-GB" sz="2800" dirty="0">
                <a:latin typeface="Work Sans Medium" pitchFamily="2" charset="77"/>
              </a:rPr>
              <a:t>HEADTEACHER</a:t>
            </a:r>
            <a:endParaRPr lang="en-US" sz="2800" dirty="0">
              <a:latin typeface="Work Sans Medium" pitchFamily="2" charset="77"/>
            </a:endParaRPr>
          </a:p>
        </p:txBody>
      </p:sp>
      <p:sp>
        <p:nvSpPr>
          <p:cNvPr id="9" name="TextBox 8">
            <a:extLst>
              <a:ext uri="{FF2B5EF4-FFF2-40B4-BE49-F238E27FC236}">
                <a16:creationId xmlns:a16="http://schemas.microsoft.com/office/drawing/2014/main" id="{3626B1E3-78DC-A94A-45C0-2516A76E31CB}"/>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RECRUITMENT PACK</a:t>
            </a:r>
          </a:p>
        </p:txBody>
      </p:sp>
      <p:sp>
        <p:nvSpPr>
          <p:cNvPr id="10" name="TextBox 9">
            <a:extLst>
              <a:ext uri="{FF2B5EF4-FFF2-40B4-BE49-F238E27FC236}">
                <a16:creationId xmlns:a16="http://schemas.microsoft.com/office/drawing/2014/main" id="{C114EE5D-CC9D-BD00-29C1-44D6BCEEEA4E}"/>
              </a:ext>
            </a:extLst>
          </p:cNvPr>
          <p:cNvSpPr txBox="1"/>
          <p:nvPr/>
        </p:nvSpPr>
        <p:spPr>
          <a:xfrm>
            <a:off x="10014857" y="305948"/>
            <a:ext cx="1792831" cy="230832"/>
          </a:xfrm>
          <a:prstGeom prst="rect">
            <a:avLst/>
          </a:prstGeom>
          <a:noFill/>
        </p:spPr>
        <p:txBody>
          <a:bodyPr wrap="square" rtlCol="0">
            <a:spAutoFit/>
          </a:bodyPr>
          <a:lstStyle/>
          <a:p>
            <a:pPr algn="r"/>
            <a:r>
              <a:rPr lang="en-US" sz="900" b="1" dirty="0">
                <a:solidFill>
                  <a:schemeClr val="tx1">
                    <a:lumMod val="65000"/>
                    <a:lumOff val="35000"/>
                  </a:schemeClr>
                </a:solidFill>
                <a:latin typeface="Work Sans SemiBold" pitchFamily="2" charset="77"/>
              </a:rPr>
              <a:t>EXECUTIVE HEADTEACHER</a:t>
            </a:r>
          </a:p>
        </p:txBody>
      </p:sp>
      <p:sp>
        <p:nvSpPr>
          <p:cNvPr id="13" name="TextBox 12">
            <a:extLst>
              <a:ext uri="{FF2B5EF4-FFF2-40B4-BE49-F238E27FC236}">
                <a16:creationId xmlns:a16="http://schemas.microsoft.com/office/drawing/2014/main" id="{32BBE125-88B0-E8AA-D171-3BBF32B241FC}"/>
              </a:ext>
            </a:extLst>
          </p:cNvPr>
          <p:cNvSpPr txBox="1"/>
          <p:nvPr/>
        </p:nvSpPr>
        <p:spPr>
          <a:xfrm>
            <a:off x="4065103" y="536780"/>
            <a:ext cx="7354011" cy="5973430"/>
          </a:xfrm>
          <a:prstGeom prst="rect">
            <a:avLst/>
          </a:prstGeom>
          <a:noFill/>
        </p:spPr>
        <p:txBody>
          <a:bodyPr wrap="square" rtlCol="0">
            <a:spAutoFit/>
          </a:bodyPr>
          <a:lstStyle/>
          <a:p>
            <a:pPr>
              <a:spcBef>
                <a:spcPts val="2500"/>
              </a:spcBef>
            </a:pPr>
            <a:r>
              <a:rPr lang="en-GB" sz="1600" u="sng" dirty="0">
                <a:solidFill>
                  <a:schemeClr val="accent6">
                    <a:lumMod val="75000"/>
                  </a:schemeClr>
                </a:solidFill>
                <a:latin typeface="Trebuchet MS" panose="020B0603020202020204" pitchFamily="34" charset="0"/>
              </a:rPr>
              <a:t>Teaching and Learning</a:t>
            </a:r>
          </a:p>
          <a:p>
            <a:pPr marL="285750" indent="-285750">
              <a:spcBef>
                <a:spcPts val="25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ensure excellent academic progress and attainment at every stage, measured against pupils’ starting points.</a:t>
            </a:r>
          </a:p>
          <a:p>
            <a:pPr marL="285750" indent="-285750">
              <a:spcBef>
                <a:spcPts val="25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use schools’ data and intelligence and external benchmarks to identify priorities for intervention and improvement</a:t>
            </a:r>
          </a:p>
          <a:p>
            <a:pPr marL="285750" indent="-285750">
              <a:spcBef>
                <a:spcPts val="25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ensure a strong standard in Ofsted and SIAMS inspections.</a:t>
            </a:r>
          </a:p>
          <a:p>
            <a:pPr marL="285750" indent="-285750">
              <a:spcBef>
                <a:spcPts val="25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maintain ambitious expectations for all pupils and promote an inclusive environment enabling all pupils, including those with SEND, to access the curriculum and thrive  </a:t>
            </a:r>
          </a:p>
          <a:p>
            <a:pPr marL="285750" indent="-285750">
              <a:spcBef>
                <a:spcPts val="25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ensure that children are thriving, love learning, achieve well, particularly in oracy, reading and numeracy, play cooperatively, and show kindness and consideration towards one another.</a:t>
            </a:r>
          </a:p>
          <a:p>
            <a:pPr marL="0" lvl="1" indent="0">
              <a:buFont typeface="Arial" panose="020B0604020202020204" pitchFamily="34" charset="0"/>
              <a:buNone/>
            </a:pPr>
            <a:endParaRPr lang="en-GB" sz="1600" i="1" dirty="0">
              <a:solidFill>
                <a:schemeClr val="accent6">
                  <a:lumMod val="75000"/>
                </a:schemeClr>
              </a:solidFill>
              <a:latin typeface="Trebuchet MS" panose="020B0603020202020204" pitchFamily="34" charset="0"/>
            </a:endParaRPr>
          </a:p>
          <a:p>
            <a:pPr marL="0" lvl="1"/>
            <a:r>
              <a:rPr lang="en-GB" sz="1400" i="1" dirty="0">
                <a:solidFill>
                  <a:schemeClr val="accent6">
                    <a:lumMod val="75000"/>
                  </a:schemeClr>
                </a:solidFill>
              </a:rPr>
              <a:t>Please note: This list of duties is illustrative of the general nature and level of responsibility of the role and is not a comprehensive list of all  the tasks that the Executive Headteacher will need to undertake. </a:t>
            </a:r>
            <a:r>
              <a:rPr lang="en-GB" sz="1200" i="1" dirty="0">
                <a:solidFill>
                  <a:schemeClr val="accent6">
                    <a:lumMod val="75000"/>
                  </a:schemeClr>
                </a:solidFill>
                <a:latin typeface="Trebuchet MS" panose="020B0603020202020204" pitchFamily="34" charset="0"/>
              </a:rPr>
              <a:t>This job description may be amended at any time in consultation with the postholder.</a:t>
            </a:r>
          </a:p>
          <a:p>
            <a:pPr marL="0" lvl="1" indent="0">
              <a:buFont typeface="Arial" panose="020B0604020202020204" pitchFamily="34" charset="0"/>
              <a:buNone/>
            </a:pPr>
            <a:endParaRPr lang="en-GB" sz="1400" dirty="0"/>
          </a:p>
        </p:txBody>
      </p:sp>
      <p:pic>
        <p:nvPicPr>
          <p:cNvPr id="5" name="Picture 4">
            <a:extLst>
              <a:ext uri="{FF2B5EF4-FFF2-40B4-BE49-F238E27FC236}">
                <a16:creationId xmlns:a16="http://schemas.microsoft.com/office/drawing/2014/main" id="{C4D34977-EC1C-72B1-50BD-1273EAD9922A}"/>
              </a:ext>
            </a:extLst>
          </p:cNvPr>
          <p:cNvPicPr>
            <a:picLocks noChangeAspect="1"/>
          </p:cNvPicPr>
          <p:nvPr/>
        </p:nvPicPr>
        <p:blipFill>
          <a:blip r:embed="rId2"/>
          <a:stretch>
            <a:fillRect/>
          </a:stretch>
        </p:blipFill>
        <p:spPr>
          <a:xfrm>
            <a:off x="491191" y="3039599"/>
            <a:ext cx="2486372" cy="3391373"/>
          </a:xfrm>
          <a:prstGeom prst="rect">
            <a:avLst/>
          </a:prstGeom>
        </p:spPr>
      </p:pic>
    </p:spTree>
    <p:extLst>
      <p:ext uri="{BB962C8B-B14F-4D97-AF65-F5344CB8AC3E}">
        <p14:creationId xmlns:p14="http://schemas.microsoft.com/office/powerpoint/2010/main" val="1493453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6BEF8-09D5-5F5D-CC79-A82CCDFC091C}"/>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11B0A498-62AA-2AF3-7344-095C7F517725}"/>
              </a:ext>
            </a:extLst>
          </p:cNvPr>
          <p:cNvSpPr/>
          <p:nvPr/>
        </p:nvSpPr>
        <p:spPr>
          <a:xfrm>
            <a:off x="-1" y="0"/>
            <a:ext cx="3468757"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E441F27-D26F-936A-69DD-FEBB8662ED02}"/>
              </a:ext>
            </a:extLst>
          </p:cNvPr>
          <p:cNvSpPr txBox="1"/>
          <p:nvPr/>
        </p:nvSpPr>
        <p:spPr>
          <a:xfrm>
            <a:off x="370148" y="948440"/>
            <a:ext cx="2884496" cy="1938992"/>
          </a:xfrm>
          <a:prstGeom prst="rect">
            <a:avLst/>
          </a:prstGeom>
          <a:noFill/>
        </p:spPr>
        <p:txBody>
          <a:bodyPr wrap="square" rtlCol="0">
            <a:spAutoFit/>
          </a:bodyPr>
          <a:lstStyle/>
          <a:p>
            <a:r>
              <a:rPr lang="en-GB" sz="3200" dirty="0">
                <a:latin typeface="Work Sans Light" pitchFamily="2" charset="77"/>
              </a:rPr>
              <a:t>Job</a:t>
            </a:r>
          </a:p>
          <a:p>
            <a:r>
              <a:rPr lang="en-GB" sz="3200" dirty="0">
                <a:latin typeface="Work Sans Light" pitchFamily="2" charset="77"/>
              </a:rPr>
              <a:t>description:</a:t>
            </a:r>
            <a:br>
              <a:rPr lang="en-GB" sz="3200" dirty="0">
                <a:latin typeface="Work Sans Light" pitchFamily="2" charset="77"/>
              </a:rPr>
            </a:br>
            <a:r>
              <a:rPr lang="en-GB" sz="2800" dirty="0">
                <a:latin typeface="Work Sans Medium" pitchFamily="2" charset="77"/>
              </a:rPr>
              <a:t>EXECUTIVE</a:t>
            </a:r>
          </a:p>
          <a:p>
            <a:r>
              <a:rPr lang="en-GB" sz="2800" dirty="0">
                <a:latin typeface="Work Sans Medium" pitchFamily="2" charset="77"/>
              </a:rPr>
              <a:t>HEADTEACHER</a:t>
            </a:r>
            <a:endParaRPr lang="en-US" sz="2800" dirty="0">
              <a:latin typeface="Work Sans Medium" pitchFamily="2" charset="77"/>
            </a:endParaRPr>
          </a:p>
        </p:txBody>
      </p:sp>
      <p:sp>
        <p:nvSpPr>
          <p:cNvPr id="9" name="TextBox 8">
            <a:extLst>
              <a:ext uri="{FF2B5EF4-FFF2-40B4-BE49-F238E27FC236}">
                <a16:creationId xmlns:a16="http://schemas.microsoft.com/office/drawing/2014/main" id="{7A682925-6EE3-020D-A25E-BB227C0BFFA5}"/>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RECRUITMENT PACK</a:t>
            </a:r>
          </a:p>
        </p:txBody>
      </p:sp>
      <p:sp>
        <p:nvSpPr>
          <p:cNvPr id="10" name="TextBox 9">
            <a:extLst>
              <a:ext uri="{FF2B5EF4-FFF2-40B4-BE49-F238E27FC236}">
                <a16:creationId xmlns:a16="http://schemas.microsoft.com/office/drawing/2014/main" id="{AE16C087-189D-E357-5497-7DEACEF2E3D2}"/>
              </a:ext>
            </a:extLst>
          </p:cNvPr>
          <p:cNvSpPr txBox="1"/>
          <p:nvPr/>
        </p:nvSpPr>
        <p:spPr>
          <a:xfrm>
            <a:off x="10014857" y="305948"/>
            <a:ext cx="1792831" cy="230832"/>
          </a:xfrm>
          <a:prstGeom prst="rect">
            <a:avLst/>
          </a:prstGeom>
          <a:noFill/>
        </p:spPr>
        <p:txBody>
          <a:bodyPr wrap="square" rtlCol="0">
            <a:spAutoFit/>
          </a:bodyPr>
          <a:lstStyle/>
          <a:p>
            <a:pPr algn="r"/>
            <a:r>
              <a:rPr lang="en-US" sz="900" b="1" dirty="0">
                <a:solidFill>
                  <a:schemeClr val="tx1">
                    <a:lumMod val="65000"/>
                    <a:lumOff val="35000"/>
                  </a:schemeClr>
                </a:solidFill>
                <a:latin typeface="Work Sans SemiBold" pitchFamily="2" charset="77"/>
              </a:rPr>
              <a:t>EXECUTIVE HEADTEACHER</a:t>
            </a:r>
          </a:p>
        </p:txBody>
      </p:sp>
      <p:sp>
        <p:nvSpPr>
          <p:cNvPr id="13" name="TextBox 12">
            <a:extLst>
              <a:ext uri="{FF2B5EF4-FFF2-40B4-BE49-F238E27FC236}">
                <a16:creationId xmlns:a16="http://schemas.microsoft.com/office/drawing/2014/main" id="{A8DD6EED-78C3-8970-A1FE-7BFD4743940B}"/>
              </a:ext>
            </a:extLst>
          </p:cNvPr>
          <p:cNvSpPr txBox="1"/>
          <p:nvPr/>
        </p:nvSpPr>
        <p:spPr>
          <a:xfrm>
            <a:off x="4065103" y="536780"/>
            <a:ext cx="7354011" cy="5683607"/>
          </a:xfrm>
          <a:prstGeom prst="rect">
            <a:avLst/>
          </a:prstGeom>
          <a:noFill/>
        </p:spPr>
        <p:txBody>
          <a:bodyPr wrap="square" rtlCol="0">
            <a:spAutoFit/>
          </a:bodyPr>
          <a:lstStyle/>
          <a:p>
            <a:pPr>
              <a:spcBef>
                <a:spcPts val="2500"/>
              </a:spcBef>
            </a:pPr>
            <a:r>
              <a:rPr lang="en-GB" sz="1600" u="sng" dirty="0">
                <a:solidFill>
                  <a:schemeClr val="accent6">
                    <a:lumMod val="75000"/>
                  </a:schemeClr>
                </a:solidFill>
                <a:latin typeface="Trebuchet MS" panose="020B0603020202020204" pitchFamily="34" charset="0"/>
              </a:rPr>
              <a:t>Professional Expectations</a:t>
            </a:r>
          </a:p>
          <a:p>
            <a:pPr marL="285750" indent="-285750">
              <a:spcBef>
                <a:spcPts val="2500"/>
              </a:spcBef>
              <a:buFont typeface="Arial" panose="020B0604020202020204" pitchFamily="34" charset="0"/>
              <a:buChar char="•"/>
            </a:pPr>
            <a:r>
              <a:rPr lang="en-GB" sz="1600" b="1" dirty="0">
                <a:solidFill>
                  <a:schemeClr val="accent6">
                    <a:lumMod val="75000"/>
                  </a:schemeClr>
                </a:solidFill>
                <a:latin typeface="Trebuchet MS" panose="020B0603020202020204" pitchFamily="34" charset="0"/>
              </a:rPr>
              <a:t>To uphold the highest standards of behaviour, integrity, professional confidentiality and ethical leadership.</a:t>
            </a:r>
          </a:p>
          <a:p>
            <a:pPr marL="285750" indent="-285750">
              <a:spcBef>
                <a:spcPts val="2500"/>
              </a:spcBef>
              <a:buFont typeface="Arial" panose="020B0604020202020204" pitchFamily="34" charset="0"/>
              <a:buChar char="•"/>
            </a:pPr>
            <a:r>
              <a:rPr lang="en-GB" sz="1600" b="1" dirty="0">
                <a:solidFill>
                  <a:schemeClr val="accent6">
                    <a:lumMod val="75000"/>
                  </a:schemeClr>
                </a:solidFill>
                <a:latin typeface="Trebuchet MS" panose="020B0603020202020204" pitchFamily="34" charset="0"/>
              </a:rPr>
              <a:t>To engender a culture of continuous improvement for all, in terms of both professional learning and reflective practice; </a:t>
            </a:r>
          </a:p>
          <a:p>
            <a:pPr marL="285750" indent="-285750">
              <a:spcBef>
                <a:spcPts val="2500"/>
              </a:spcBef>
              <a:buFont typeface="Arial" panose="020B0604020202020204" pitchFamily="34" charset="0"/>
              <a:buChar char="•"/>
            </a:pPr>
            <a:r>
              <a:rPr lang="en-GB" sz="1600" b="1" dirty="0">
                <a:solidFill>
                  <a:schemeClr val="accent6">
                    <a:lumMod val="75000"/>
                  </a:schemeClr>
                </a:solidFill>
                <a:latin typeface="Trebuchet MS" panose="020B0603020202020204" pitchFamily="34" charset="0"/>
              </a:rPr>
              <a:t>To represent the Federation professionally and effectively in local and national forums, ensuring that the Federation’s reputation as a place of educational and pastoral excellence is maintained;  </a:t>
            </a:r>
          </a:p>
          <a:p>
            <a:pPr marL="285750" indent="-285750">
              <a:spcBef>
                <a:spcPts val="2500"/>
              </a:spcBef>
              <a:buFont typeface="Wingdings" panose="05000000000000000000" pitchFamily="2" charset="2"/>
              <a:buChar char="§"/>
            </a:pPr>
            <a:r>
              <a:rPr lang="en-GB" sz="1600" b="1" dirty="0">
                <a:solidFill>
                  <a:schemeClr val="accent6">
                    <a:lumMod val="75000"/>
                  </a:schemeClr>
                </a:solidFill>
                <a:latin typeface="Trebuchet MS" panose="020B0603020202020204" pitchFamily="34" charset="0"/>
              </a:rPr>
              <a:t>To ensure that children in the Federation’s schools are thriving, love learning, achieve well, particularly in oracy, reading and numeracy, play cooperatively, and show kindness and consideration towards one another.</a:t>
            </a:r>
          </a:p>
          <a:p>
            <a:pPr marL="0" lvl="1" indent="0">
              <a:buFont typeface="Arial" panose="020B0604020202020204" pitchFamily="34" charset="0"/>
              <a:buNone/>
            </a:pPr>
            <a:endParaRPr lang="en-GB" sz="1600" i="1" dirty="0">
              <a:solidFill>
                <a:schemeClr val="accent6">
                  <a:lumMod val="75000"/>
                </a:schemeClr>
              </a:solidFill>
              <a:latin typeface="Trebuchet MS" panose="020B0603020202020204" pitchFamily="34" charset="0"/>
            </a:endParaRPr>
          </a:p>
          <a:p>
            <a:pPr marL="0" lvl="1" indent="0">
              <a:buFont typeface="Arial" panose="020B0604020202020204" pitchFamily="34" charset="0"/>
              <a:buNone/>
            </a:pPr>
            <a:endParaRPr lang="en-GB" sz="1600" i="1" dirty="0">
              <a:solidFill>
                <a:schemeClr val="accent6">
                  <a:lumMod val="75000"/>
                </a:schemeClr>
              </a:solidFill>
              <a:latin typeface="Trebuchet MS" panose="020B0603020202020204" pitchFamily="34" charset="0"/>
            </a:endParaRPr>
          </a:p>
          <a:p>
            <a:pPr marL="0" lvl="1"/>
            <a:r>
              <a:rPr lang="en-GB" sz="1400" i="1" dirty="0">
                <a:solidFill>
                  <a:schemeClr val="accent6">
                    <a:lumMod val="75000"/>
                  </a:schemeClr>
                </a:solidFill>
              </a:rPr>
              <a:t>Please note: this list of duties is illustrative of the general nature and level of responsibility of the role.  It is not a comprehensive list of all  the tasks that the Executive Headteacher will need to undertake.</a:t>
            </a:r>
            <a:endParaRPr lang="en-GB" sz="1400" i="1" dirty="0"/>
          </a:p>
          <a:p>
            <a:pPr marL="0" lvl="1" indent="0">
              <a:buFont typeface="Arial" panose="020B0604020202020204" pitchFamily="34" charset="0"/>
              <a:buNone/>
            </a:pPr>
            <a:endParaRPr lang="en-GB" sz="1400" dirty="0"/>
          </a:p>
        </p:txBody>
      </p:sp>
      <p:pic>
        <p:nvPicPr>
          <p:cNvPr id="5" name="Picture 4">
            <a:extLst>
              <a:ext uri="{FF2B5EF4-FFF2-40B4-BE49-F238E27FC236}">
                <a16:creationId xmlns:a16="http://schemas.microsoft.com/office/drawing/2014/main" id="{EB14E0AD-F108-C3B9-F312-D5927E4A98A0}"/>
              </a:ext>
            </a:extLst>
          </p:cNvPr>
          <p:cNvPicPr>
            <a:picLocks noChangeAspect="1"/>
          </p:cNvPicPr>
          <p:nvPr/>
        </p:nvPicPr>
        <p:blipFill>
          <a:blip r:embed="rId2"/>
          <a:srcRect/>
          <a:stretch/>
        </p:blipFill>
        <p:spPr>
          <a:xfrm>
            <a:off x="601768" y="3715575"/>
            <a:ext cx="2265218" cy="1774113"/>
          </a:xfrm>
          <a:prstGeom prst="rect">
            <a:avLst/>
          </a:prstGeom>
        </p:spPr>
      </p:pic>
    </p:spTree>
    <p:extLst>
      <p:ext uri="{BB962C8B-B14F-4D97-AF65-F5344CB8AC3E}">
        <p14:creationId xmlns:p14="http://schemas.microsoft.com/office/powerpoint/2010/main" val="2940333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92885-1149-3BFE-0918-441C9E424BD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E0BFF83-158B-41EF-DDBE-A225838D08D0}"/>
              </a:ext>
            </a:extLst>
          </p:cNvPr>
          <p:cNvSpPr txBox="1"/>
          <p:nvPr/>
        </p:nvSpPr>
        <p:spPr>
          <a:xfrm>
            <a:off x="370148" y="948440"/>
            <a:ext cx="2884496" cy="1077218"/>
          </a:xfrm>
          <a:prstGeom prst="rect">
            <a:avLst/>
          </a:prstGeom>
          <a:noFill/>
        </p:spPr>
        <p:txBody>
          <a:bodyPr wrap="square" rtlCol="0">
            <a:spAutoFit/>
          </a:bodyPr>
          <a:lstStyle/>
          <a:p>
            <a:r>
              <a:rPr lang="en-GB" sz="3200" dirty="0">
                <a:solidFill>
                  <a:schemeClr val="bg1"/>
                </a:solidFill>
                <a:latin typeface="Work Sans Light" pitchFamily="2" charset="77"/>
              </a:rPr>
              <a:t>Person Specification </a:t>
            </a:r>
            <a:endParaRPr lang="en-US" sz="3200" dirty="0">
              <a:solidFill>
                <a:schemeClr val="bg1"/>
              </a:solidFill>
              <a:latin typeface="Work Sans Medium" pitchFamily="2" charset="77"/>
            </a:endParaRPr>
          </a:p>
        </p:txBody>
      </p:sp>
      <p:sp>
        <p:nvSpPr>
          <p:cNvPr id="9" name="TextBox 8">
            <a:extLst>
              <a:ext uri="{FF2B5EF4-FFF2-40B4-BE49-F238E27FC236}">
                <a16:creationId xmlns:a16="http://schemas.microsoft.com/office/drawing/2014/main" id="{46F7765A-6894-A9DB-AB06-87FE42CF1D00}"/>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RECRUITMENT PACK</a:t>
            </a:r>
          </a:p>
        </p:txBody>
      </p:sp>
      <p:sp>
        <p:nvSpPr>
          <p:cNvPr id="7" name="TextBox 6">
            <a:extLst>
              <a:ext uri="{FF2B5EF4-FFF2-40B4-BE49-F238E27FC236}">
                <a16:creationId xmlns:a16="http://schemas.microsoft.com/office/drawing/2014/main" id="{B4B1ACAA-C0D7-786E-7109-1B1D46D8BF51}"/>
              </a:ext>
            </a:extLst>
          </p:cNvPr>
          <p:cNvSpPr txBox="1"/>
          <p:nvPr/>
        </p:nvSpPr>
        <p:spPr>
          <a:xfrm>
            <a:off x="96552" y="328101"/>
            <a:ext cx="7050795" cy="830997"/>
          </a:xfrm>
          <a:prstGeom prst="rect">
            <a:avLst/>
          </a:prstGeom>
          <a:noFill/>
        </p:spPr>
        <p:txBody>
          <a:bodyPr wrap="square">
            <a:spAutoFit/>
          </a:bodyPr>
          <a:lstStyle/>
          <a:p>
            <a:pPr marL="72000"/>
            <a:r>
              <a:rPr lang="en-GB" sz="2400" b="1" i="0" dirty="0">
                <a:solidFill>
                  <a:schemeClr val="accent6">
                    <a:lumMod val="75000"/>
                  </a:schemeClr>
                </a:solidFill>
                <a:effectLst/>
                <a:latin typeface="Work Sans Medium" pitchFamily="2" charset="77"/>
              </a:rPr>
              <a:t>Person Specification</a:t>
            </a:r>
          </a:p>
          <a:p>
            <a:pPr marL="72000"/>
            <a:endParaRPr lang="en-GB" sz="2400" b="0" i="0" dirty="0">
              <a:effectLst/>
              <a:latin typeface="Work Sans Medium" pitchFamily="2" charset="77"/>
            </a:endParaRPr>
          </a:p>
        </p:txBody>
      </p:sp>
      <p:sp>
        <p:nvSpPr>
          <p:cNvPr id="15" name="TextBox 14">
            <a:extLst>
              <a:ext uri="{FF2B5EF4-FFF2-40B4-BE49-F238E27FC236}">
                <a16:creationId xmlns:a16="http://schemas.microsoft.com/office/drawing/2014/main" id="{2464468E-00D7-948F-17DB-FF94548E3783}"/>
              </a:ext>
            </a:extLst>
          </p:cNvPr>
          <p:cNvSpPr txBox="1"/>
          <p:nvPr/>
        </p:nvSpPr>
        <p:spPr>
          <a:xfrm>
            <a:off x="5316556" y="336114"/>
            <a:ext cx="6097836" cy="523220"/>
          </a:xfrm>
          <a:prstGeom prst="rect">
            <a:avLst/>
          </a:prstGeom>
          <a:noFill/>
        </p:spPr>
        <p:txBody>
          <a:bodyPr wrap="square">
            <a:spAutoFit/>
          </a:bodyPr>
          <a:lstStyle/>
          <a:p>
            <a:pPr marL="72000"/>
            <a:r>
              <a:rPr lang="en-GB" sz="1400" b="0" i="0" dirty="0">
                <a:solidFill>
                  <a:schemeClr val="accent6">
                    <a:lumMod val="75000"/>
                  </a:schemeClr>
                </a:solidFill>
                <a:effectLst/>
                <a:latin typeface="Work Sans Medium" pitchFamily="2" charset="77"/>
              </a:rPr>
              <a:t>E/D: Essential or Desirable</a:t>
            </a:r>
          </a:p>
          <a:p>
            <a:pPr marL="72000"/>
            <a:r>
              <a:rPr lang="en-GB" sz="1400" dirty="0">
                <a:solidFill>
                  <a:schemeClr val="accent6">
                    <a:lumMod val="75000"/>
                  </a:schemeClr>
                </a:solidFill>
                <a:latin typeface="Work Sans Medium" pitchFamily="2" charset="77"/>
              </a:rPr>
              <a:t>A/I/R: </a:t>
            </a:r>
            <a:r>
              <a:rPr lang="en-GB" sz="1400" b="0" i="0" dirty="0">
                <a:solidFill>
                  <a:schemeClr val="accent6">
                    <a:lumMod val="75000"/>
                  </a:schemeClr>
                </a:solidFill>
                <a:effectLst/>
                <a:latin typeface="Work Sans Medium" pitchFamily="2" charset="77"/>
              </a:rPr>
              <a:t>Assessed at Application (A), Interview (I), Reference (R)</a:t>
            </a:r>
            <a:endParaRPr lang="en-US" sz="1400" b="0" i="0" dirty="0">
              <a:solidFill>
                <a:schemeClr val="accent6">
                  <a:lumMod val="75000"/>
                </a:schemeClr>
              </a:solidFill>
              <a:latin typeface="Work Sans Medium" pitchFamily="2" charset="77"/>
            </a:endParaRPr>
          </a:p>
        </p:txBody>
      </p:sp>
      <p:graphicFrame>
        <p:nvGraphicFramePr>
          <p:cNvPr id="2" name="Table 1">
            <a:extLst>
              <a:ext uri="{FF2B5EF4-FFF2-40B4-BE49-F238E27FC236}">
                <a16:creationId xmlns:a16="http://schemas.microsoft.com/office/drawing/2014/main" id="{16B5F0FB-F906-F1DD-3786-5578F99205C9}"/>
              </a:ext>
            </a:extLst>
          </p:cNvPr>
          <p:cNvGraphicFramePr>
            <a:graphicFrameLocks noGrp="1"/>
          </p:cNvGraphicFramePr>
          <p:nvPr>
            <p:extLst>
              <p:ext uri="{D42A27DB-BD31-4B8C-83A1-F6EECF244321}">
                <p14:modId xmlns:p14="http://schemas.microsoft.com/office/powerpoint/2010/main" val="3735473159"/>
              </p:ext>
            </p:extLst>
          </p:nvPr>
        </p:nvGraphicFramePr>
        <p:xfrm>
          <a:off x="388639" y="1042775"/>
          <a:ext cx="4968213" cy="5135880"/>
        </p:xfrm>
        <a:graphic>
          <a:graphicData uri="http://schemas.openxmlformats.org/drawingml/2006/table">
            <a:tbl>
              <a:tblPr firstRow="1" bandRow="1">
                <a:tableStyleId>{93296810-A885-4BE3-A3E7-6D5BEEA58F35}</a:tableStyleId>
              </a:tblPr>
              <a:tblGrid>
                <a:gridCol w="3618385">
                  <a:extLst>
                    <a:ext uri="{9D8B030D-6E8A-4147-A177-3AD203B41FA5}">
                      <a16:colId xmlns:a16="http://schemas.microsoft.com/office/drawing/2014/main" val="1731750427"/>
                    </a:ext>
                  </a:extLst>
                </a:gridCol>
                <a:gridCol w="598714">
                  <a:extLst>
                    <a:ext uri="{9D8B030D-6E8A-4147-A177-3AD203B41FA5}">
                      <a16:colId xmlns:a16="http://schemas.microsoft.com/office/drawing/2014/main" val="3853829002"/>
                    </a:ext>
                  </a:extLst>
                </a:gridCol>
                <a:gridCol w="751114">
                  <a:extLst>
                    <a:ext uri="{9D8B030D-6E8A-4147-A177-3AD203B41FA5}">
                      <a16:colId xmlns:a16="http://schemas.microsoft.com/office/drawing/2014/main" val="1000164291"/>
                    </a:ext>
                  </a:extLst>
                </a:gridCol>
              </a:tblGrid>
              <a:tr h="370840">
                <a:tc>
                  <a:txBody>
                    <a:bodyPr/>
                    <a:lstStyle/>
                    <a:p>
                      <a:endParaRPr lang="en-GB" sz="1200" dirty="0"/>
                    </a:p>
                  </a:txBody>
                  <a:tcPr/>
                </a:tc>
                <a:tc>
                  <a:txBody>
                    <a:bodyPr/>
                    <a:lstStyle/>
                    <a:p>
                      <a:r>
                        <a:rPr lang="en-GB" sz="1200" dirty="0"/>
                        <a:t>E/D</a:t>
                      </a:r>
                    </a:p>
                  </a:txBody>
                  <a:tcPr/>
                </a:tc>
                <a:tc>
                  <a:txBody>
                    <a:bodyPr/>
                    <a:lstStyle/>
                    <a:p>
                      <a:r>
                        <a:rPr lang="en-GB" sz="1200" dirty="0"/>
                        <a:t>A/I/R</a:t>
                      </a:r>
                    </a:p>
                  </a:txBody>
                  <a:tcPr/>
                </a:tc>
                <a:extLst>
                  <a:ext uri="{0D108BD9-81ED-4DB2-BD59-A6C34878D82A}">
                    <a16:rowId xmlns:a16="http://schemas.microsoft.com/office/drawing/2014/main" val="1438880464"/>
                  </a:ext>
                </a:extLst>
              </a:tr>
              <a:tr h="370840">
                <a:tc>
                  <a:txBody>
                    <a:bodyPr/>
                    <a:lstStyle/>
                    <a:p>
                      <a:r>
                        <a:rPr lang="en-GB" sz="1200" b="1" dirty="0">
                          <a:solidFill>
                            <a:schemeClr val="accent6">
                              <a:lumMod val="75000"/>
                            </a:schemeClr>
                          </a:solidFill>
                          <a:latin typeface="Trebuchet MS" panose="020B0603020202020204" pitchFamily="34" charset="0"/>
                        </a:rPr>
                        <a:t>Educated to at least degree level</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a:t>
                      </a:r>
                    </a:p>
                  </a:txBody>
                  <a:tcPr>
                    <a:solidFill>
                      <a:schemeClr val="accent6">
                        <a:lumMod val="40000"/>
                        <a:lumOff val="60000"/>
                      </a:schemeClr>
                    </a:solidFill>
                  </a:tcPr>
                </a:tc>
                <a:extLst>
                  <a:ext uri="{0D108BD9-81ED-4DB2-BD59-A6C34878D82A}">
                    <a16:rowId xmlns:a16="http://schemas.microsoft.com/office/drawing/2014/main" val="1646968884"/>
                  </a:ext>
                </a:extLst>
              </a:tr>
              <a:tr h="370840">
                <a:tc>
                  <a:txBody>
                    <a:bodyPr/>
                    <a:lstStyle/>
                    <a:p>
                      <a:r>
                        <a:rPr lang="en-GB" sz="1200" b="1" dirty="0">
                          <a:solidFill>
                            <a:schemeClr val="accent6">
                              <a:lumMod val="75000"/>
                            </a:schemeClr>
                          </a:solidFill>
                          <a:latin typeface="Trebuchet MS" panose="020B0603020202020204" pitchFamily="34" charset="0"/>
                        </a:rPr>
                        <a:t>Qualified Teacher Status (QTS)</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a:t>
                      </a:r>
                    </a:p>
                  </a:txBody>
                  <a:tcPr>
                    <a:solidFill>
                      <a:schemeClr val="accent6">
                        <a:lumMod val="40000"/>
                        <a:lumOff val="60000"/>
                      </a:schemeClr>
                    </a:solidFill>
                  </a:tcPr>
                </a:tc>
                <a:extLst>
                  <a:ext uri="{0D108BD9-81ED-4DB2-BD59-A6C34878D82A}">
                    <a16:rowId xmlns:a16="http://schemas.microsoft.com/office/drawing/2014/main" val="706863427"/>
                  </a:ext>
                </a:extLst>
              </a:tr>
              <a:tr h="370840">
                <a:tc>
                  <a:txBody>
                    <a:bodyPr/>
                    <a:lstStyle/>
                    <a:p>
                      <a:r>
                        <a:rPr lang="en-GB" sz="1200" b="1" dirty="0">
                          <a:solidFill>
                            <a:schemeClr val="accent6">
                              <a:lumMod val="75000"/>
                            </a:schemeClr>
                          </a:solidFill>
                          <a:latin typeface="Trebuchet MS" panose="020B0603020202020204" pitchFamily="34" charset="0"/>
                        </a:rPr>
                        <a:t>Evidence of engagement in significant professional development (</a:t>
                      </a:r>
                      <a:r>
                        <a:rPr lang="en-GB" sz="1200" b="1" dirty="0" err="1">
                          <a:solidFill>
                            <a:schemeClr val="accent6">
                              <a:lumMod val="75000"/>
                            </a:schemeClr>
                          </a:solidFill>
                          <a:latin typeface="Trebuchet MS" panose="020B0603020202020204" pitchFamily="34" charset="0"/>
                        </a:rPr>
                        <a:t>eg</a:t>
                      </a:r>
                      <a:r>
                        <a:rPr lang="en-GB" sz="1200" b="1" dirty="0">
                          <a:solidFill>
                            <a:schemeClr val="accent6">
                              <a:lumMod val="75000"/>
                            </a:schemeClr>
                          </a:solidFill>
                          <a:latin typeface="Trebuchet MS" panose="020B0603020202020204" pitchFamily="34" charset="0"/>
                        </a:rPr>
                        <a:t> NPQH or NPQEL)</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a:t>
                      </a:r>
                    </a:p>
                  </a:txBody>
                  <a:tcPr>
                    <a:solidFill>
                      <a:schemeClr val="accent6">
                        <a:lumMod val="40000"/>
                        <a:lumOff val="60000"/>
                      </a:schemeClr>
                    </a:solidFill>
                  </a:tcPr>
                </a:tc>
                <a:extLst>
                  <a:ext uri="{0D108BD9-81ED-4DB2-BD59-A6C34878D82A}">
                    <a16:rowId xmlns:a16="http://schemas.microsoft.com/office/drawing/2014/main" val="693503081"/>
                  </a:ext>
                </a:extLst>
              </a:tr>
              <a:tr h="370840">
                <a:tc>
                  <a:txBody>
                    <a:bodyPr/>
                    <a:lstStyle/>
                    <a:p>
                      <a:r>
                        <a:rPr lang="en-GB" sz="1200" b="1" dirty="0">
                          <a:solidFill>
                            <a:schemeClr val="accent6">
                              <a:lumMod val="75000"/>
                            </a:schemeClr>
                          </a:solidFill>
                          <a:latin typeface="Trebuchet MS" panose="020B0603020202020204" pitchFamily="34" charset="0"/>
                        </a:rPr>
                        <a:t>Track record as a successful Primary Headteacher or Executive Headteacher  </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A/I/R</a:t>
                      </a:r>
                    </a:p>
                  </a:txBody>
                  <a:tcPr>
                    <a:solidFill>
                      <a:schemeClr val="accent6">
                        <a:lumMod val="40000"/>
                        <a:lumOff val="60000"/>
                      </a:schemeClr>
                    </a:solidFill>
                  </a:tcPr>
                </a:tc>
                <a:extLst>
                  <a:ext uri="{0D108BD9-81ED-4DB2-BD59-A6C34878D82A}">
                    <a16:rowId xmlns:a16="http://schemas.microsoft.com/office/drawing/2014/main" val="3169304755"/>
                  </a:ext>
                </a:extLst>
              </a:tr>
              <a:tr h="370840">
                <a:tc>
                  <a:txBody>
                    <a:bodyPr/>
                    <a:lstStyle/>
                    <a:p>
                      <a:r>
                        <a:rPr lang="en-GB" sz="1200" b="1" dirty="0">
                          <a:solidFill>
                            <a:schemeClr val="accent6">
                              <a:lumMod val="75000"/>
                            </a:schemeClr>
                          </a:solidFill>
                          <a:latin typeface="Trebuchet MS" panose="020B0603020202020204" pitchFamily="34" charset="0"/>
                        </a:rPr>
                        <a:t>Aspirational leader, setting high expectations for all, but committed to ensuring the wellbeing of staff and pupils alike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I</a:t>
                      </a:r>
                    </a:p>
                  </a:txBody>
                  <a:tcPr>
                    <a:solidFill>
                      <a:schemeClr val="accent6">
                        <a:lumMod val="40000"/>
                        <a:lumOff val="60000"/>
                      </a:schemeClr>
                    </a:solidFill>
                  </a:tcPr>
                </a:tc>
                <a:extLst>
                  <a:ext uri="{0D108BD9-81ED-4DB2-BD59-A6C34878D82A}">
                    <a16:rowId xmlns:a16="http://schemas.microsoft.com/office/drawing/2014/main" val="3703247446"/>
                  </a:ext>
                </a:extLst>
              </a:tr>
              <a:tr h="370840">
                <a:tc>
                  <a:txBody>
                    <a:bodyPr/>
                    <a:lstStyle/>
                    <a:p>
                      <a:r>
                        <a:rPr lang="en-GB" sz="1200" b="1" dirty="0">
                          <a:solidFill>
                            <a:schemeClr val="accent6">
                              <a:lumMod val="75000"/>
                            </a:schemeClr>
                          </a:solidFill>
                          <a:latin typeface="Trebuchet MS" panose="020B0603020202020204" pitchFamily="34" charset="0"/>
                        </a:rPr>
                        <a:t>A thorough understanding of the requirements of the National Curriculum</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a:t>
                      </a:r>
                    </a:p>
                  </a:txBody>
                  <a:tcPr>
                    <a:solidFill>
                      <a:schemeClr val="accent6">
                        <a:lumMod val="40000"/>
                        <a:lumOff val="60000"/>
                      </a:schemeClr>
                    </a:solidFill>
                  </a:tcPr>
                </a:tc>
                <a:extLst>
                  <a:ext uri="{0D108BD9-81ED-4DB2-BD59-A6C34878D82A}">
                    <a16:rowId xmlns:a16="http://schemas.microsoft.com/office/drawing/2014/main" val="547067075"/>
                  </a:ext>
                </a:extLst>
              </a:tr>
              <a:tr h="370840">
                <a:tc>
                  <a:txBody>
                    <a:bodyPr/>
                    <a:lstStyle/>
                    <a:p>
                      <a:r>
                        <a:rPr lang="en-GB" sz="1200" b="1" dirty="0">
                          <a:solidFill>
                            <a:schemeClr val="accent6">
                              <a:lumMod val="75000"/>
                            </a:schemeClr>
                          </a:solidFill>
                          <a:latin typeface="Trebuchet MS" panose="020B0603020202020204" pitchFamily="34" charset="0"/>
                        </a:rPr>
                        <a:t>Proven track record of sustained school improvement</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A/I/R</a:t>
                      </a:r>
                    </a:p>
                  </a:txBody>
                  <a:tcPr>
                    <a:solidFill>
                      <a:schemeClr val="accent6">
                        <a:lumMod val="40000"/>
                        <a:lumOff val="60000"/>
                      </a:schemeClr>
                    </a:solidFill>
                  </a:tcPr>
                </a:tc>
                <a:extLst>
                  <a:ext uri="{0D108BD9-81ED-4DB2-BD59-A6C34878D82A}">
                    <a16:rowId xmlns:a16="http://schemas.microsoft.com/office/drawing/2014/main" val="1250441613"/>
                  </a:ext>
                </a:extLst>
              </a:tr>
              <a:tr h="370840">
                <a:tc>
                  <a:txBody>
                    <a:bodyPr/>
                    <a:lstStyle/>
                    <a:p>
                      <a:r>
                        <a:rPr lang="en-GB" sz="1200" b="1" dirty="0">
                          <a:solidFill>
                            <a:schemeClr val="accent6">
                              <a:lumMod val="75000"/>
                            </a:schemeClr>
                          </a:solidFill>
                          <a:latin typeface="Trebuchet MS" panose="020B0603020202020204" pitchFamily="34" charset="0"/>
                        </a:rPr>
                        <a:t>Effective delegator who empowers and develops others through direction and coaching</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a:t>
                      </a:r>
                    </a:p>
                  </a:txBody>
                  <a:tcPr>
                    <a:solidFill>
                      <a:schemeClr val="accent6">
                        <a:lumMod val="40000"/>
                        <a:lumOff val="60000"/>
                      </a:schemeClr>
                    </a:solidFill>
                  </a:tcPr>
                </a:tc>
                <a:extLst>
                  <a:ext uri="{0D108BD9-81ED-4DB2-BD59-A6C34878D82A}">
                    <a16:rowId xmlns:a16="http://schemas.microsoft.com/office/drawing/2014/main" val="4261971868"/>
                  </a:ext>
                </a:extLst>
              </a:tr>
              <a:tr h="370840">
                <a:tc>
                  <a:txBody>
                    <a:bodyPr/>
                    <a:lstStyle/>
                    <a:p>
                      <a:r>
                        <a:rPr lang="en-GB" sz="1200" b="1" dirty="0">
                          <a:solidFill>
                            <a:schemeClr val="accent6">
                              <a:lumMod val="75000"/>
                            </a:schemeClr>
                          </a:solidFill>
                          <a:latin typeface="Trebuchet MS" panose="020B0603020202020204" pitchFamily="34" charset="0"/>
                        </a:rPr>
                        <a:t>Proven track record of developing and mentoring school leaders</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A/I/R</a:t>
                      </a:r>
                    </a:p>
                  </a:txBody>
                  <a:tcPr>
                    <a:solidFill>
                      <a:schemeClr val="accent6">
                        <a:lumMod val="40000"/>
                        <a:lumOff val="60000"/>
                      </a:schemeClr>
                    </a:solidFill>
                  </a:tcPr>
                </a:tc>
                <a:extLst>
                  <a:ext uri="{0D108BD9-81ED-4DB2-BD59-A6C34878D82A}">
                    <a16:rowId xmlns:a16="http://schemas.microsoft.com/office/drawing/2014/main" val="3671528486"/>
                  </a:ext>
                </a:extLst>
              </a:tr>
              <a:tr h="370840">
                <a:tc>
                  <a:txBody>
                    <a:bodyPr/>
                    <a:lstStyle/>
                    <a:p>
                      <a:r>
                        <a:rPr lang="en-GB" sz="1200" b="1" dirty="0">
                          <a:solidFill>
                            <a:schemeClr val="accent6">
                              <a:lumMod val="75000"/>
                            </a:schemeClr>
                          </a:solidFill>
                          <a:latin typeface="Trebuchet MS" panose="020B0603020202020204" pitchFamily="34" charset="0"/>
                        </a:rPr>
                        <a:t>Outstanding communications skills , with the ability to engage effectively with different audiences</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a:t>
                      </a:r>
                    </a:p>
                  </a:txBody>
                  <a:tcPr>
                    <a:solidFill>
                      <a:schemeClr val="accent6">
                        <a:lumMod val="40000"/>
                        <a:lumOff val="60000"/>
                      </a:schemeClr>
                    </a:solidFill>
                  </a:tcPr>
                </a:tc>
                <a:extLst>
                  <a:ext uri="{0D108BD9-81ED-4DB2-BD59-A6C34878D82A}">
                    <a16:rowId xmlns:a16="http://schemas.microsoft.com/office/drawing/2014/main" val="3284583150"/>
                  </a:ext>
                </a:extLst>
              </a:tr>
            </a:tbl>
          </a:graphicData>
        </a:graphic>
      </p:graphicFrame>
      <p:graphicFrame>
        <p:nvGraphicFramePr>
          <p:cNvPr id="3" name="Table 2">
            <a:extLst>
              <a:ext uri="{FF2B5EF4-FFF2-40B4-BE49-F238E27FC236}">
                <a16:creationId xmlns:a16="http://schemas.microsoft.com/office/drawing/2014/main" id="{4D399DDD-E9A9-6BE4-F059-6B63B01CFBE8}"/>
              </a:ext>
            </a:extLst>
          </p:cNvPr>
          <p:cNvGraphicFramePr>
            <a:graphicFrameLocks noGrp="1"/>
          </p:cNvGraphicFramePr>
          <p:nvPr>
            <p:extLst>
              <p:ext uri="{D42A27DB-BD31-4B8C-83A1-F6EECF244321}">
                <p14:modId xmlns:p14="http://schemas.microsoft.com/office/powerpoint/2010/main" val="2194846944"/>
              </p:ext>
            </p:extLst>
          </p:nvPr>
        </p:nvGraphicFramePr>
        <p:xfrm>
          <a:off x="6008915" y="1042775"/>
          <a:ext cx="5141685" cy="5135881"/>
        </p:xfrm>
        <a:graphic>
          <a:graphicData uri="http://schemas.openxmlformats.org/drawingml/2006/table">
            <a:tbl>
              <a:tblPr firstRow="1" bandRow="1">
                <a:tableStyleId>{93296810-A885-4BE3-A3E7-6D5BEEA58F35}</a:tableStyleId>
              </a:tblPr>
              <a:tblGrid>
                <a:gridCol w="3842657">
                  <a:extLst>
                    <a:ext uri="{9D8B030D-6E8A-4147-A177-3AD203B41FA5}">
                      <a16:colId xmlns:a16="http://schemas.microsoft.com/office/drawing/2014/main" val="1731750427"/>
                    </a:ext>
                  </a:extLst>
                </a:gridCol>
                <a:gridCol w="566057">
                  <a:extLst>
                    <a:ext uri="{9D8B030D-6E8A-4147-A177-3AD203B41FA5}">
                      <a16:colId xmlns:a16="http://schemas.microsoft.com/office/drawing/2014/main" val="3853829002"/>
                    </a:ext>
                  </a:extLst>
                </a:gridCol>
                <a:gridCol w="732971">
                  <a:extLst>
                    <a:ext uri="{9D8B030D-6E8A-4147-A177-3AD203B41FA5}">
                      <a16:colId xmlns:a16="http://schemas.microsoft.com/office/drawing/2014/main" val="1000164291"/>
                    </a:ext>
                  </a:extLst>
                </a:gridCol>
              </a:tblGrid>
              <a:tr h="399275">
                <a:tc>
                  <a:txBody>
                    <a:bodyPr/>
                    <a:lstStyle/>
                    <a:p>
                      <a:endParaRPr lang="en-GB" sz="1200" dirty="0"/>
                    </a:p>
                  </a:txBody>
                  <a:tcPr/>
                </a:tc>
                <a:tc>
                  <a:txBody>
                    <a:bodyPr/>
                    <a:lstStyle/>
                    <a:p>
                      <a:r>
                        <a:rPr lang="en-GB" sz="1200" dirty="0"/>
                        <a:t>E/D</a:t>
                      </a:r>
                    </a:p>
                  </a:txBody>
                  <a:tcPr/>
                </a:tc>
                <a:tc>
                  <a:txBody>
                    <a:bodyPr/>
                    <a:lstStyle/>
                    <a:p>
                      <a:r>
                        <a:rPr lang="en-GB" sz="1200" dirty="0"/>
                        <a:t>A/I/R</a:t>
                      </a:r>
                    </a:p>
                  </a:txBody>
                  <a:tcPr/>
                </a:tc>
                <a:extLst>
                  <a:ext uri="{0D108BD9-81ED-4DB2-BD59-A6C34878D82A}">
                    <a16:rowId xmlns:a16="http://schemas.microsoft.com/office/drawing/2014/main" val="1438880464"/>
                  </a:ext>
                </a:extLst>
              </a:tr>
              <a:tr h="492257">
                <a:tc>
                  <a:txBody>
                    <a:bodyPr/>
                    <a:lstStyle/>
                    <a:p>
                      <a:r>
                        <a:rPr lang="en-GB" sz="1200" b="1" dirty="0">
                          <a:solidFill>
                            <a:schemeClr val="accent6">
                              <a:lumMod val="75000"/>
                            </a:schemeClr>
                          </a:solidFill>
                          <a:latin typeface="Trebuchet MS" panose="020B0603020202020204" pitchFamily="34" charset="0"/>
                        </a:rPr>
                        <a:t>Strong analytical skills, and ability to use data to support improvement</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A/I/R</a:t>
                      </a:r>
                    </a:p>
                  </a:txBody>
                  <a:tcPr>
                    <a:solidFill>
                      <a:schemeClr val="accent6">
                        <a:lumMod val="40000"/>
                        <a:lumOff val="60000"/>
                      </a:schemeClr>
                    </a:solidFill>
                  </a:tcPr>
                </a:tc>
                <a:extLst>
                  <a:ext uri="{0D108BD9-81ED-4DB2-BD59-A6C34878D82A}">
                    <a16:rowId xmlns:a16="http://schemas.microsoft.com/office/drawing/2014/main" val="4166932549"/>
                  </a:ext>
                </a:extLst>
              </a:tr>
              <a:tr h="492257">
                <a:tc>
                  <a:txBody>
                    <a:bodyPr/>
                    <a:lstStyle/>
                    <a:p>
                      <a:r>
                        <a:rPr lang="en-GB" sz="1200" b="1" dirty="0">
                          <a:solidFill>
                            <a:schemeClr val="accent6">
                              <a:lumMod val="75000"/>
                            </a:schemeClr>
                          </a:solidFill>
                          <a:latin typeface="Trebuchet MS" panose="020B0603020202020204" pitchFamily="34" charset="0"/>
                        </a:rPr>
                        <a:t>High levels of emotional intelligence, integrity and professionalism</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I/R</a:t>
                      </a:r>
                    </a:p>
                  </a:txBody>
                  <a:tcPr>
                    <a:solidFill>
                      <a:schemeClr val="accent6">
                        <a:lumMod val="40000"/>
                        <a:lumOff val="60000"/>
                      </a:schemeClr>
                    </a:solidFill>
                  </a:tcPr>
                </a:tc>
                <a:extLst>
                  <a:ext uri="{0D108BD9-81ED-4DB2-BD59-A6C34878D82A}">
                    <a16:rowId xmlns:a16="http://schemas.microsoft.com/office/drawing/2014/main" val="140658241"/>
                  </a:ext>
                </a:extLst>
              </a:tr>
              <a:tr h="492257">
                <a:tc>
                  <a:txBody>
                    <a:bodyPr/>
                    <a:lstStyle/>
                    <a:p>
                      <a:r>
                        <a:rPr lang="en-GB" sz="1200" b="1" dirty="0">
                          <a:solidFill>
                            <a:schemeClr val="accent6">
                              <a:lumMod val="75000"/>
                            </a:schemeClr>
                          </a:solidFill>
                          <a:latin typeface="Trebuchet MS" panose="020B0603020202020204" pitchFamily="34" charset="0"/>
                        </a:rPr>
                        <a:t>Up-to-date knowledge of safeguarding legislation and best practice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a:t>
                      </a:r>
                    </a:p>
                  </a:txBody>
                  <a:tcPr>
                    <a:solidFill>
                      <a:schemeClr val="accent6">
                        <a:lumMod val="40000"/>
                        <a:lumOff val="60000"/>
                      </a:schemeClr>
                    </a:solidFill>
                  </a:tcPr>
                </a:tc>
                <a:extLst>
                  <a:ext uri="{0D108BD9-81ED-4DB2-BD59-A6C34878D82A}">
                    <a16:rowId xmlns:a16="http://schemas.microsoft.com/office/drawing/2014/main" val="3860896054"/>
                  </a:ext>
                </a:extLst>
              </a:tr>
              <a:tr h="492257">
                <a:tc>
                  <a:txBody>
                    <a:bodyPr/>
                    <a:lstStyle/>
                    <a:p>
                      <a:r>
                        <a:rPr lang="en-GB" sz="1200" b="1" dirty="0">
                          <a:solidFill>
                            <a:schemeClr val="accent6">
                              <a:lumMod val="75000"/>
                            </a:schemeClr>
                          </a:solidFill>
                          <a:latin typeface="Trebuchet MS" panose="020B0603020202020204" pitchFamily="34" charset="0"/>
                        </a:rPr>
                        <a:t>Understanding of school finance and budget planning framework </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A/I/R</a:t>
                      </a:r>
                    </a:p>
                  </a:txBody>
                  <a:tcPr>
                    <a:solidFill>
                      <a:schemeClr val="accent6">
                        <a:lumMod val="40000"/>
                        <a:lumOff val="60000"/>
                      </a:schemeClr>
                    </a:solidFill>
                  </a:tcPr>
                </a:tc>
                <a:extLst>
                  <a:ext uri="{0D108BD9-81ED-4DB2-BD59-A6C34878D82A}">
                    <a16:rowId xmlns:a16="http://schemas.microsoft.com/office/drawing/2014/main" val="1646968884"/>
                  </a:ext>
                </a:extLst>
              </a:tr>
              <a:tr h="492257">
                <a:tc>
                  <a:txBody>
                    <a:bodyPr/>
                    <a:lstStyle/>
                    <a:p>
                      <a:r>
                        <a:rPr lang="en-GB" sz="1200" b="1" dirty="0">
                          <a:solidFill>
                            <a:schemeClr val="accent6">
                              <a:lumMod val="75000"/>
                            </a:schemeClr>
                          </a:solidFill>
                          <a:latin typeface="Trebuchet MS" panose="020B0603020202020204" pitchFamily="34" charset="0"/>
                        </a:rPr>
                        <a:t>Proven experience of successful budget management</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A/I/R</a:t>
                      </a:r>
                    </a:p>
                  </a:txBody>
                  <a:tcPr>
                    <a:solidFill>
                      <a:schemeClr val="accent6">
                        <a:lumMod val="40000"/>
                        <a:lumOff val="60000"/>
                      </a:schemeClr>
                    </a:solidFill>
                  </a:tcPr>
                </a:tc>
                <a:extLst>
                  <a:ext uri="{0D108BD9-81ED-4DB2-BD59-A6C34878D82A}">
                    <a16:rowId xmlns:a16="http://schemas.microsoft.com/office/drawing/2014/main" val="706863427"/>
                  </a:ext>
                </a:extLst>
              </a:tr>
              <a:tr h="399275">
                <a:tc>
                  <a:txBody>
                    <a:bodyPr/>
                    <a:lstStyle/>
                    <a:p>
                      <a:r>
                        <a:rPr lang="en-GB" sz="1200" b="1" dirty="0">
                          <a:solidFill>
                            <a:schemeClr val="accent6">
                              <a:lumMod val="75000"/>
                            </a:schemeClr>
                          </a:solidFill>
                          <a:latin typeface="Trebuchet MS" panose="020B0603020202020204" pitchFamily="34" charset="0"/>
                        </a:rPr>
                        <a:t>Recent experience as DSL/DDSL</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D</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a:t>
                      </a:r>
                    </a:p>
                  </a:txBody>
                  <a:tcPr>
                    <a:solidFill>
                      <a:schemeClr val="accent6">
                        <a:lumMod val="40000"/>
                        <a:lumOff val="60000"/>
                      </a:schemeClr>
                    </a:solidFill>
                  </a:tcPr>
                </a:tc>
                <a:extLst>
                  <a:ext uri="{0D108BD9-81ED-4DB2-BD59-A6C34878D82A}">
                    <a16:rowId xmlns:a16="http://schemas.microsoft.com/office/drawing/2014/main" val="1997373206"/>
                  </a:ext>
                </a:extLst>
              </a:tr>
              <a:tr h="492257">
                <a:tc>
                  <a:txBody>
                    <a:bodyPr/>
                    <a:lstStyle/>
                    <a:p>
                      <a:r>
                        <a:rPr lang="en-GB" sz="1200" b="1" dirty="0">
                          <a:solidFill>
                            <a:schemeClr val="accent6">
                              <a:lumMod val="75000"/>
                            </a:schemeClr>
                          </a:solidFill>
                          <a:latin typeface="Trebuchet MS" panose="020B0603020202020204" pitchFamily="34" charset="0"/>
                        </a:rPr>
                        <a:t>Experience of developing an inclusive curriculum for all pupils, including those with SEND</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D</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a:t>
                      </a:r>
                    </a:p>
                  </a:txBody>
                  <a:tcPr>
                    <a:solidFill>
                      <a:schemeClr val="accent6">
                        <a:lumMod val="40000"/>
                        <a:lumOff val="60000"/>
                      </a:schemeClr>
                    </a:solidFill>
                  </a:tcPr>
                </a:tc>
                <a:extLst>
                  <a:ext uri="{0D108BD9-81ED-4DB2-BD59-A6C34878D82A}">
                    <a16:rowId xmlns:a16="http://schemas.microsoft.com/office/drawing/2014/main" val="2144655389"/>
                  </a:ext>
                </a:extLst>
              </a:tr>
              <a:tr h="399275">
                <a:tc>
                  <a:txBody>
                    <a:bodyPr/>
                    <a:lstStyle/>
                    <a:p>
                      <a:r>
                        <a:rPr lang="en-GB" sz="1200" b="1" dirty="0">
                          <a:solidFill>
                            <a:schemeClr val="accent6">
                              <a:lumMod val="75000"/>
                            </a:schemeClr>
                          </a:solidFill>
                          <a:latin typeface="Trebuchet MS" panose="020B0603020202020204" pitchFamily="34" charset="0"/>
                        </a:rPr>
                        <a:t>Teaching experience across the Primary age range</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D</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A/R</a:t>
                      </a:r>
                    </a:p>
                  </a:txBody>
                  <a:tcPr>
                    <a:solidFill>
                      <a:schemeClr val="accent6">
                        <a:lumMod val="40000"/>
                        <a:lumOff val="60000"/>
                      </a:schemeClr>
                    </a:solidFill>
                  </a:tcPr>
                </a:tc>
                <a:extLst>
                  <a:ext uri="{0D108BD9-81ED-4DB2-BD59-A6C34878D82A}">
                    <a16:rowId xmlns:a16="http://schemas.microsoft.com/office/drawing/2014/main" val="3703247446"/>
                  </a:ext>
                </a:extLst>
              </a:tr>
              <a:tr h="492257">
                <a:tc>
                  <a:txBody>
                    <a:bodyPr/>
                    <a:lstStyle/>
                    <a:p>
                      <a:r>
                        <a:rPr lang="en-GB" sz="1200" b="1" dirty="0">
                          <a:solidFill>
                            <a:schemeClr val="accent6">
                              <a:lumMod val="75000"/>
                            </a:schemeClr>
                          </a:solidFill>
                          <a:latin typeface="Trebuchet MS" panose="020B0603020202020204" pitchFamily="34" charset="0"/>
                        </a:rPr>
                        <a:t>Time spent teaching in more than one school, or educational setting</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D</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a:t>
                      </a:r>
                    </a:p>
                  </a:txBody>
                  <a:tcPr>
                    <a:solidFill>
                      <a:schemeClr val="accent6">
                        <a:lumMod val="40000"/>
                        <a:lumOff val="60000"/>
                      </a:schemeClr>
                    </a:solidFill>
                  </a:tcPr>
                </a:tc>
                <a:extLst>
                  <a:ext uri="{0D108BD9-81ED-4DB2-BD59-A6C34878D82A}">
                    <a16:rowId xmlns:a16="http://schemas.microsoft.com/office/drawing/2014/main" val="4285755585"/>
                  </a:ext>
                </a:extLst>
              </a:tr>
              <a:tr h="492257">
                <a:tc>
                  <a:txBody>
                    <a:bodyPr/>
                    <a:lstStyle/>
                    <a:p>
                      <a:r>
                        <a:rPr lang="en-GB" sz="1200" b="1" dirty="0">
                          <a:solidFill>
                            <a:schemeClr val="accent6">
                              <a:lumMod val="75000"/>
                            </a:schemeClr>
                          </a:solidFill>
                          <a:latin typeface="Trebuchet MS" panose="020B0603020202020204" pitchFamily="34" charset="0"/>
                        </a:rPr>
                        <a:t>In-depth knowledge of Ofsted and SIAMS evaluation frameworks</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D</a:t>
                      </a:r>
                    </a:p>
                  </a:txBody>
                  <a:tcPr>
                    <a:solidFill>
                      <a:schemeClr val="accent6">
                        <a:lumMod val="40000"/>
                        <a:lumOff val="60000"/>
                      </a:schemeClr>
                    </a:solidFill>
                  </a:tcPr>
                </a:tc>
                <a:tc>
                  <a:txBody>
                    <a:bodyPr/>
                    <a:lstStyle/>
                    <a:p>
                      <a:r>
                        <a:rPr lang="en-GB" sz="1200" b="1" dirty="0">
                          <a:solidFill>
                            <a:schemeClr val="accent6">
                              <a:lumMod val="75000"/>
                            </a:schemeClr>
                          </a:solidFill>
                          <a:latin typeface="Trebuchet MS" panose="020B0603020202020204" pitchFamily="34" charset="0"/>
                        </a:rPr>
                        <a:t>A/I</a:t>
                      </a:r>
                    </a:p>
                  </a:txBody>
                  <a:tcPr>
                    <a:solidFill>
                      <a:schemeClr val="accent6">
                        <a:lumMod val="40000"/>
                        <a:lumOff val="60000"/>
                      </a:schemeClr>
                    </a:solidFill>
                  </a:tcPr>
                </a:tc>
                <a:extLst>
                  <a:ext uri="{0D108BD9-81ED-4DB2-BD59-A6C34878D82A}">
                    <a16:rowId xmlns:a16="http://schemas.microsoft.com/office/drawing/2014/main" val="199931453"/>
                  </a:ext>
                </a:extLst>
              </a:tr>
            </a:tbl>
          </a:graphicData>
        </a:graphic>
      </p:graphicFrame>
    </p:spTree>
    <p:extLst>
      <p:ext uri="{BB962C8B-B14F-4D97-AF65-F5344CB8AC3E}">
        <p14:creationId xmlns:p14="http://schemas.microsoft.com/office/powerpoint/2010/main" val="39019555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3929DB-8622-9D41-82A0-D0D76C941D26}"/>
              </a:ext>
            </a:extLst>
          </p:cNvPr>
          <p:cNvSpPr/>
          <p:nvPr/>
        </p:nvSpPr>
        <p:spPr>
          <a:xfrm>
            <a:off x="-1" y="0"/>
            <a:ext cx="3468757"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highlight>
                <a:srgbClr val="C0C0C0"/>
              </a:highlight>
            </a:endParaRPr>
          </a:p>
        </p:txBody>
      </p:sp>
      <p:sp>
        <p:nvSpPr>
          <p:cNvPr id="4" name="TextBox 3">
            <a:extLst>
              <a:ext uri="{FF2B5EF4-FFF2-40B4-BE49-F238E27FC236}">
                <a16:creationId xmlns:a16="http://schemas.microsoft.com/office/drawing/2014/main" id="{F67A9413-BC77-C044-B3B3-DF62CA566CDB}"/>
              </a:ext>
            </a:extLst>
          </p:cNvPr>
          <p:cNvSpPr txBox="1"/>
          <p:nvPr/>
        </p:nvSpPr>
        <p:spPr>
          <a:xfrm>
            <a:off x="370148" y="948440"/>
            <a:ext cx="2884496" cy="1077218"/>
          </a:xfrm>
          <a:prstGeom prst="rect">
            <a:avLst/>
          </a:prstGeom>
          <a:noFill/>
        </p:spPr>
        <p:txBody>
          <a:bodyPr wrap="square" rtlCol="0">
            <a:spAutoFit/>
          </a:bodyPr>
          <a:lstStyle/>
          <a:p>
            <a:r>
              <a:rPr lang="en-GB" sz="3200" dirty="0">
                <a:latin typeface="Work Sans Light" pitchFamily="2" charset="77"/>
              </a:rPr>
              <a:t>Further</a:t>
            </a:r>
            <a:br>
              <a:rPr lang="en-GB" sz="3200" dirty="0">
                <a:latin typeface="Work Sans Light" pitchFamily="2" charset="77"/>
              </a:rPr>
            </a:br>
            <a:r>
              <a:rPr lang="en-GB" sz="3200" dirty="0">
                <a:latin typeface="Work Sans Light" pitchFamily="2" charset="77"/>
              </a:rPr>
              <a:t>information</a:t>
            </a:r>
            <a:endParaRPr lang="en-US" sz="3200" dirty="0">
              <a:latin typeface="Work Sans Medium" pitchFamily="2" charset="77"/>
            </a:endParaRPr>
          </a:p>
        </p:txBody>
      </p:sp>
      <p:sp>
        <p:nvSpPr>
          <p:cNvPr id="9" name="TextBox 8">
            <a:extLst>
              <a:ext uri="{FF2B5EF4-FFF2-40B4-BE49-F238E27FC236}">
                <a16:creationId xmlns:a16="http://schemas.microsoft.com/office/drawing/2014/main" id="{509A814F-10A1-CD4A-A33B-7E53FFEE171B}"/>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RECRUITMENT PACK</a:t>
            </a:r>
          </a:p>
        </p:txBody>
      </p:sp>
      <p:sp>
        <p:nvSpPr>
          <p:cNvPr id="10" name="TextBox 9">
            <a:extLst>
              <a:ext uri="{FF2B5EF4-FFF2-40B4-BE49-F238E27FC236}">
                <a16:creationId xmlns:a16="http://schemas.microsoft.com/office/drawing/2014/main" id="{229DC3E7-FC96-9A46-A6F2-639B25EF1372}"/>
              </a:ext>
            </a:extLst>
          </p:cNvPr>
          <p:cNvSpPr txBox="1"/>
          <p:nvPr/>
        </p:nvSpPr>
        <p:spPr>
          <a:xfrm>
            <a:off x="10091057" y="305948"/>
            <a:ext cx="1716631" cy="230832"/>
          </a:xfrm>
          <a:prstGeom prst="rect">
            <a:avLst/>
          </a:prstGeom>
          <a:noFill/>
        </p:spPr>
        <p:txBody>
          <a:bodyPr wrap="square" rtlCol="0">
            <a:spAutoFit/>
          </a:bodyPr>
          <a:lstStyle/>
          <a:p>
            <a:pPr algn="r"/>
            <a:r>
              <a:rPr lang="en-US" sz="900" b="1" dirty="0">
                <a:solidFill>
                  <a:schemeClr val="tx1">
                    <a:lumMod val="65000"/>
                    <a:lumOff val="35000"/>
                  </a:schemeClr>
                </a:solidFill>
                <a:latin typeface="Work Sans SemiBold" pitchFamily="2" charset="77"/>
              </a:rPr>
              <a:t>EXECUTIVE HEADTEACHER</a:t>
            </a:r>
          </a:p>
        </p:txBody>
      </p:sp>
      <p:sp>
        <p:nvSpPr>
          <p:cNvPr id="8" name="TextBox 7">
            <a:extLst>
              <a:ext uri="{FF2B5EF4-FFF2-40B4-BE49-F238E27FC236}">
                <a16:creationId xmlns:a16="http://schemas.microsoft.com/office/drawing/2014/main" id="{C2A0BA15-6B2A-6744-B33F-FB7E05224F63}"/>
              </a:ext>
            </a:extLst>
          </p:cNvPr>
          <p:cNvSpPr txBox="1"/>
          <p:nvPr/>
        </p:nvSpPr>
        <p:spPr>
          <a:xfrm>
            <a:off x="3551279" y="625616"/>
            <a:ext cx="3675077" cy="400110"/>
          </a:xfrm>
          <a:prstGeom prst="rect">
            <a:avLst/>
          </a:prstGeom>
          <a:noFill/>
        </p:spPr>
        <p:txBody>
          <a:bodyPr wrap="square" rtlCol="0">
            <a:spAutoFit/>
          </a:bodyPr>
          <a:lstStyle/>
          <a:p>
            <a:r>
              <a:rPr lang="en-GB" sz="2000" b="1" u="none" strike="noStrike" dirty="0">
                <a:solidFill>
                  <a:srgbClr val="55345A"/>
                </a:solidFill>
                <a:effectLst/>
                <a:latin typeface="Work Sans SemiBold" pitchFamily="2" charset="77"/>
              </a:rPr>
              <a:t>Salary:</a:t>
            </a:r>
          </a:p>
        </p:txBody>
      </p:sp>
      <p:sp>
        <p:nvSpPr>
          <p:cNvPr id="12" name="TextBox 11">
            <a:extLst>
              <a:ext uri="{FF2B5EF4-FFF2-40B4-BE49-F238E27FC236}">
                <a16:creationId xmlns:a16="http://schemas.microsoft.com/office/drawing/2014/main" id="{2A30E8A7-42FD-ED40-8D9D-40D278CDCACE}"/>
              </a:ext>
            </a:extLst>
          </p:cNvPr>
          <p:cNvSpPr txBox="1"/>
          <p:nvPr/>
        </p:nvSpPr>
        <p:spPr>
          <a:xfrm>
            <a:off x="3551278" y="1027425"/>
            <a:ext cx="3675077" cy="1569660"/>
          </a:xfrm>
          <a:prstGeom prst="rect">
            <a:avLst/>
          </a:prstGeom>
          <a:noFill/>
        </p:spPr>
        <p:txBody>
          <a:bodyPr wrap="square" rtlCol="0">
            <a:spAutoFit/>
          </a:bodyPr>
          <a:lstStyle/>
          <a:p>
            <a:r>
              <a:rPr lang="en-GB" sz="1600" dirty="0">
                <a:effectLst/>
                <a:latin typeface="Work Sans Medium" pitchFamily="2" charset="77"/>
              </a:rPr>
              <a:t>Dependent on experience,</a:t>
            </a:r>
          </a:p>
          <a:p>
            <a:r>
              <a:rPr lang="en-GB" sz="1600" dirty="0">
                <a:effectLst/>
                <a:latin typeface="Work Sans Medium" pitchFamily="2" charset="77"/>
              </a:rPr>
              <a:t>Leadership Scale: L22 – L28 £90,906 - </a:t>
            </a:r>
            <a:r>
              <a:rPr lang="en-GB" sz="1600">
                <a:effectLst/>
                <a:latin typeface="Work Sans Medium" pitchFamily="2" charset="77"/>
              </a:rPr>
              <a:t>£104,648</a:t>
            </a:r>
            <a:endParaRPr lang="en-GB" sz="1600" dirty="0">
              <a:effectLst/>
              <a:latin typeface="Work Sans Medium" pitchFamily="2" charset="77"/>
            </a:endParaRPr>
          </a:p>
          <a:p>
            <a:r>
              <a:rPr lang="en-GB" sz="1600" dirty="0">
                <a:effectLst/>
                <a:latin typeface="Work Sans Medium" pitchFamily="2" charset="77"/>
              </a:rPr>
              <a:t>Contract type: Permanent</a:t>
            </a:r>
          </a:p>
          <a:p>
            <a:r>
              <a:rPr lang="en-GB" sz="1600" dirty="0">
                <a:latin typeface="Work Sans Medium" pitchFamily="2" charset="77"/>
              </a:rPr>
              <a:t>Hours: F</a:t>
            </a:r>
            <a:r>
              <a:rPr lang="en-GB" sz="1600" dirty="0">
                <a:effectLst/>
                <a:latin typeface="Work Sans Medium" pitchFamily="2" charset="77"/>
              </a:rPr>
              <a:t>ull time</a:t>
            </a:r>
          </a:p>
          <a:p>
            <a:endParaRPr lang="en-GB" sz="1600" dirty="0">
              <a:effectLst/>
              <a:latin typeface="Work Sans Medium" pitchFamily="2" charset="77"/>
            </a:endParaRPr>
          </a:p>
        </p:txBody>
      </p:sp>
      <p:sp>
        <p:nvSpPr>
          <p:cNvPr id="13" name="TextBox 12">
            <a:extLst>
              <a:ext uri="{FF2B5EF4-FFF2-40B4-BE49-F238E27FC236}">
                <a16:creationId xmlns:a16="http://schemas.microsoft.com/office/drawing/2014/main" id="{849AB71A-8F68-E24F-87AA-E75C73AF23A3}"/>
              </a:ext>
            </a:extLst>
          </p:cNvPr>
          <p:cNvSpPr txBox="1"/>
          <p:nvPr/>
        </p:nvSpPr>
        <p:spPr>
          <a:xfrm>
            <a:off x="3551280" y="2678936"/>
            <a:ext cx="3675077" cy="400110"/>
          </a:xfrm>
          <a:prstGeom prst="rect">
            <a:avLst/>
          </a:prstGeom>
          <a:noFill/>
        </p:spPr>
        <p:txBody>
          <a:bodyPr wrap="square" rtlCol="0">
            <a:spAutoFit/>
          </a:bodyPr>
          <a:lstStyle/>
          <a:p>
            <a:r>
              <a:rPr lang="en-GB" sz="2000" b="1" u="none" strike="noStrike" dirty="0">
                <a:solidFill>
                  <a:srgbClr val="55345A"/>
                </a:solidFill>
                <a:effectLst/>
                <a:latin typeface="Work Sans SemiBold" pitchFamily="2" charset="77"/>
              </a:rPr>
              <a:t>How to Apply:</a:t>
            </a:r>
          </a:p>
        </p:txBody>
      </p:sp>
      <p:sp>
        <p:nvSpPr>
          <p:cNvPr id="14" name="TextBox 13">
            <a:extLst>
              <a:ext uri="{FF2B5EF4-FFF2-40B4-BE49-F238E27FC236}">
                <a16:creationId xmlns:a16="http://schemas.microsoft.com/office/drawing/2014/main" id="{43B16C12-B9B8-CB46-A690-8FE99F872741}"/>
              </a:ext>
            </a:extLst>
          </p:cNvPr>
          <p:cNvSpPr txBox="1"/>
          <p:nvPr/>
        </p:nvSpPr>
        <p:spPr>
          <a:xfrm>
            <a:off x="3551280" y="3065212"/>
            <a:ext cx="4493848" cy="2308324"/>
          </a:xfrm>
          <a:prstGeom prst="rect">
            <a:avLst/>
          </a:prstGeom>
          <a:noFill/>
        </p:spPr>
        <p:txBody>
          <a:bodyPr wrap="square" rtlCol="0">
            <a:spAutoFit/>
          </a:bodyPr>
          <a:lstStyle/>
          <a:p>
            <a:r>
              <a:rPr lang="en-GB" sz="1600" dirty="0">
                <a:effectLst/>
                <a:latin typeface="Work Sans Medium" pitchFamily="2" charset="77"/>
              </a:rPr>
              <a:t>To request a visit, or for more </a:t>
            </a:r>
          </a:p>
          <a:p>
            <a:r>
              <a:rPr lang="en-GB" sz="1600" dirty="0">
                <a:effectLst/>
                <a:latin typeface="Work Sans Medium" pitchFamily="2" charset="77"/>
              </a:rPr>
              <a:t>information, please contact: </a:t>
            </a:r>
          </a:p>
          <a:p>
            <a:r>
              <a:rPr lang="en-GB" sz="1600" dirty="0">
                <a:effectLst/>
                <a:latin typeface="Work Sans Medium" pitchFamily="2" charset="77"/>
              </a:rPr>
              <a:t>Mrs Marie Andrews Tel: 0208 363 5003  </a:t>
            </a:r>
          </a:p>
          <a:p>
            <a:r>
              <a:rPr lang="en-GB" sz="1600" dirty="0">
                <a:effectLst/>
                <a:latin typeface="Work Sans Medium" pitchFamily="2" charset="77"/>
              </a:rPr>
              <a:t>Email: </a:t>
            </a:r>
            <a:r>
              <a:rPr lang="en-GB" sz="1600" dirty="0">
                <a:latin typeface="Work Sans Medium" pitchFamily="2" charset="77"/>
                <a:hlinkClick r:id="rId2"/>
              </a:rPr>
              <a:t>mandrews@st-Andrews-enfield.enfield.sch.uk</a:t>
            </a:r>
            <a:endParaRPr lang="en-GB" sz="1600" dirty="0">
              <a:latin typeface="Work Sans Medium" pitchFamily="2" charset="77"/>
            </a:endParaRPr>
          </a:p>
          <a:p>
            <a:endParaRPr lang="en-GB" sz="1600" dirty="0">
              <a:latin typeface="Work Sans Medium" pitchFamily="2" charset="77"/>
            </a:endParaRPr>
          </a:p>
          <a:p>
            <a:r>
              <a:rPr lang="en-GB" sz="1600" dirty="0">
                <a:latin typeface="Work Sans Medium" pitchFamily="2" charset="77"/>
              </a:rPr>
              <a:t>These </a:t>
            </a:r>
            <a:r>
              <a:rPr lang="en-GB" sz="1600" dirty="0">
                <a:effectLst/>
                <a:latin typeface="Work Sans Medium" pitchFamily="2" charset="77"/>
              </a:rPr>
              <a:t>visits may form part of the selection process.</a:t>
            </a:r>
          </a:p>
          <a:p>
            <a:endParaRPr lang="en-GB" sz="1600" dirty="0">
              <a:latin typeface="Work Sans Medium" pitchFamily="2" charset="77"/>
            </a:endParaRPr>
          </a:p>
        </p:txBody>
      </p:sp>
      <p:sp>
        <p:nvSpPr>
          <p:cNvPr id="15" name="TextBox 14">
            <a:extLst>
              <a:ext uri="{FF2B5EF4-FFF2-40B4-BE49-F238E27FC236}">
                <a16:creationId xmlns:a16="http://schemas.microsoft.com/office/drawing/2014/main" id="{BF36B7FA-6683-B745-860D-A58D32F88F3C}"/>
              </a:ext>
            </a:extLst>
          </p:cNvPr>
          <p:cNvSpPr txBox="1"/>
          <p:nvPr/>
        </p:nvSpPr>
        <p:spPr>
          <a:xfrm>
            <a:off x="7854412" y="634877"/>
            <a:ext cx="3675077" cy="400110"/>
          </a:xfrm>
          <a:prstGeom prst="rect">
            <a:avLst/>
          </a:prstGeom>
          <a:noFill/>
        </p:spPr>
        <p:txBody>
          <a:bodyPr wrap="square" rtlCol="0">
            <a:spAutoFit/>
          </a:bodyPr>
          <a:lstStyle/>
          <a:p>
            <a:r>
              <a:rPr lang="en-GB" sz="2000" b="1" u="none" strike="noStrike" dirty="0">
                <a:solidFill>
                  <a:srgbClr val="55345A"/>
                </a:solidFill>
                <a:effectLst/>
                <a:latin typeface="Work Sans SemiBold" pitchFamily="2" charset="77"/>
              </a:rPr>
              <a:t>Key Dates:</a:t>
            </a:r>
          </a:p>
        </p:txBody>
      </p:sp>
      <p:sp>
        <p:nvSpPr>
          <p:cNvPr id="16" name="TextBox 15">
            <a:extLst>
              <a:ext uri="{FF2B5EF4-FFF2-40B4-BE49-F238E27FC236}">
                <a16:creationId xmlns:a16="http://schemas.microsoft.com/office/drawing/2014/main" id="{C0D5252A-604F-C342-93A8-01CC9325F60B}"/>
              </a:ext>
            </a:extLst>
          </p:cNvPr>
          <p:cNvSpPr txBox="1"/>
          <p:nvPr/>
        </p:nvSpPr>
        <p:spPr>
          <a:xfrm>
            <a:off x="7854412" y="1025726"/>
            <a:ext cx="3948317" cy="4524315"/>
          </a:xfrm>
          <a:prstGeom prst="rect">
            <a:avLst/>
          </a:prstGeom>
          <a:noFill/>
        </p:spPr>
        <p:txBody>
          <a:bodyPr wrap="square" rtlCol="0">
            <a:spAutoFit/>
          </a:bodyPr>
          <a:lstStyle/>
          <a:p>
            <a:r>
              <a:rPr lang="en-GB" sz="1600" dirty="0">
                <a:effectLst/>
                <a:latin typeface="Work Sans Medium" pitchFamily="2" charset="77"/>
              </a:rPr>
              <a:t>We would warmly welcome visits during the following times:</a:t>
            </a:r>
          </a:p>
          <a:p>
            <a:r>
              <a:rPr lang="en-GB" sz="1600" dirty="0">
                <a:latin typeface="Work Sans Medium" pitchFamily="2" charset="77"/>
              </a:rPr>
              <a:t>23 April – morning only </a:t>
            </a:r>
          </a:p>
          <a:p>
            <a:r>
              <a:rPr lang="en-GB" sz="1600" dirty="0">
                <a:effectLst/>
                <a:latin typeface="Work Sans Medium" pitchFamily="2" charset="77"/>
              </a:rPr>
              <a:t>1 May – morning only</a:t>
            </a:r>
          </a:p>
          <a:p>
            <a:endParaRPr lang="en-GB" sz="1600" dirty="0">
              <a:latin typeface="Work Sans Medium" pitchFamily="2" charset="77"/>
            </a:endParaRPr>
          </a:p>
          <a:p>
            <a:r>
              <a:rPr lang="en-GB" sz="1600" b="1" dirty="0">
                <a:effectLst/>
                <a:latin typeface="Work Sans Medium" pitchFamily="2" charset="77"/>
              </a:rPr>
              <a:t>Closing date for applications: </a:t>
            </a:r>
          </a:p>
          <a:p>
            <a:r>
              <a:rPr lang="en-GB" sz="1600" dirty="0">
                <a:effectLst/>
                <a:latin typeface="Work Sans Medium" pitchFamily="2" charset="77"/>
              </a:rPr>
              <a:t>Midday Wednesday 6 May 2026</a:t>
            </a:r>
            <a:br>
              <a:rPr lang="en-GB" sz="1600" dirty="0">
                <a:effectLst/>
                <a:latin typeface="Work Sans Medium" pitchFamily="2" charset="77"/>
              </a:rPr>
            </a:br>
            <a:endParaRPr lang="en-GB" sz="1600" dirty="0">
              <a:effectLst/>
              <a:latin typeface="Work Sans Medium" pitchFamily="2" charset="77"/>
            </a:endParaRPr>
          </a:p>
          <a:p>
            <a:r>
              <a:rPr lang="en-GB" sz="1600" b="1" dirty="0">
                <a:effectLst/>
                <a:latin typeface="Work Sans Medium" pitchFamily="2" charset="77"/>
              </a:rPr>
              <a:t>Interviews and Assessment Tasks</a:t>
            </a:r>
            <a:r>
              <a:rPr lang="en-GB" sz="1600" dirty="0">
                <a:effectLst/>
                <a:latin typeface="Work Sans Medium" pitchFamily="2" charset="77"/>
              </a:rPr>
              <a:t>: Friday 15 May 2026</a:t>
            </a:r>
          </a:p>
          <a:p>
            <a:endParaRPr lang="en-GB" sz="1600" dirty="0">
              <a:latin typeface="Work Sans Medium" pitchFamily="2" charset="77"/>
            </a:endParaRPr>
          </a:p>
          <a:p>
            <a:r>
              <a:rPr lang="en-GB" sz="1600" dirty="0">
                <a:effectLst/>
                <a:latin typeface="Work Sans Medium" pitchFamily="2" charset="77"/>
              </a:rPr>
              <a:t>Start date: </a:t>
            </a:r>
            <a:r>
              <a:rPr lang="en-GB" sz="1600" dirty="0">
                <a:latin typeface="Work Sans Medium" pitchFamily="2" charset="77"/>
              </a:rPr>
              <a:t>1 </a:t>
            </a:r>
            <a:r>
              <a:rPr lang="en-GB" sz="1600" dirty="0">
                <a:effectLst/>
                <a:latin typeface="Work Sans Medium" pitchFamily="2" charset="77"/>
              </a:rPr>
              <a:t>January 2027 </a:t>
            </a:r>
            <a:br>
              <a:rPr lang="en-GB" sz="1600" dirty="0">
                <a:effectLst/>
                <a:latin typeface="Work Sans Medium" pitchFamily="2" charset="77"/>
              </a:rPr>
            </a:br>
            <a:endParaRPr lang="en-GB" sz="1600" dirty="0">
              <a:effectLst/>
              <a:latin typeface="Work Sans Medium" pitchFamily="2" charset="77"/>
            </a:endParaRPr>
          </a:p>
          <a:p>
            <a:r>
              <a:rPr lang="en-GB" sz="1600" dirty="0">
                <a:effectLst/>
                <a:latin typeface="Work Sans Medium" pitchFamily="2" charset="77"/>
              </a:rPr>
              <a:t>Please submit your completed application form via email to: </a:t>
            </a:r>
          </a:p>
          <a:p>
            <a:r>
              <a:rPr lang="en-GB" sz="1600" dirty="0">
                <a:latin typeface="Work Sans Medium" pitchFamily="2" charset="77"/>
                <a:hlinkClick r:id="rId3"/>
              </a:rPr>
              <a:t>governors@st-andrews-enfield.enfield.sch.uk</a:t>
            </a:r>
            <a:endParaRPr lang="en-GB" sz="1600" dirty="0">
              <a:latin typeface="Work Sans Medium" pitchFamily="2" charset="77"/>
            </a:endParaRPr>
          </a:p>
          <a:p>
            <a:endParaRPr lang="en-GB" sz="1600" dirty="0">
              <a:effectLst/>
              <a:latin typeface="Work Sans Medium" pitchFamily="2" charset="77"/>
            </a:endParaRPr>
          </a:p>
        </p:txBody>
      </p:sp>
      <p:pic>
        <p:nvPicPr>
          <p:cNvPr id="5" name="Picture 4">
            <a:extLst>
              <a:ext uri="{FF2B5EF4-FFF2-40B4-BE49-F238E27FC236}">
                <a16:creationId xmlns:a16="http://schemas.microsoft.com/office/drawing/2014/main" id="{3738CD04-4E0D-110C-FE28-1CAE647EA7E3}"/>
              </a:ext>
            </a:extLst>
          </p:cNvPr>
          <p:cNvPicPr>
            <a:picLocks noChangeAspect="1"/>
          </p:cNvPicPr>
          <p:nvPr/>
        </p:nvPicPr>
        <p:blipFill>
          <a:blip r:embed="rId4"/>
          <a:stretch>
            <a:fillRect/>
          </a:stretch>
        </p:blipFill>
        <p:spPr>
          <a:xfrm>
            <a:off x="1066326" y="2558815"/>
            <a:ext cx="2110067" cy="2280421"/>
          </a:xfrm>
          <a:prstGeom prst="rect">
            <a:avLst/>
          </a:prstGeom>
        </p:spPr>
      </p:pic>
      <p:pic>
        <p:nvPicPr>
          <p:cNvPr id="7" name="Picture 6">
            <a:extLst>
              <a:ext uri="{FF2B5EF4-FFF2-40B4-BE49-F238E27FC236}">
                <a16:creationId xmlns:a16="http://schemas.microsoft.com/office/drawing/2014/main" id="{190775DA-6E81-3F66-2420-C8E87773CACF}"/>
              </a:ext>
            </a:extLst>
          </p:cNvPr>
          <p:cNvPicPr>
            <a:picLocks noChangeAspect="1"/>
          </p:cNvPicPr>
          <p:nvPr/>
        </p:nvPicPr>
        <p:blipFill>
          <a:blip r:embed="rId5"/>
          <a:stretch>
            <a:fillRect/>
          </a:stretch>
        </p:blipFill>
        <p:spPr>
          <a:xfrm>
            <a:off x="165048" y="3959098"/>
            <a:ext cx="1956312" cy="2143476"/>
          </a:xfrm>
          <a:prstGeom prst="rect">
            <a:avLst/>
          </a:prstGeom>
        </p:spPr>
      </p:pic>
      <p:sp>
        <p:nvSpPr>
          <p:cNvPr id="2" name="TextBox 1">
            <a:extLst>
              <a:ext uri="{FF2B5EF4-FFF2-40B4-BE49-F238E27FC236}">
                <a16:creationId xmlns:a16="http://schemas.microsoft.com/office/drawing/2014/main" id="{AFF48CEE-1AF9-19B2-BE72-44D295C77428}"/>
              </a:ext>
            </a:extLst>
          </p:cNvPr>
          <p:cNvSpPr txBox="1"/>
          <p:nvPr/>
        </p:nvSpPr>
        <p:spPr>
          <a:xfrm>
            <a:off x="3633805" y="5755125"/>
            <a:ext cx="8079224" cy="738664"/>
          </a:xfrm>
          <a:prstGeom prst="rect">
            <a:avLst/>
          </a:prstGeom>
          <a:noFill/>
        </p:spPr>
        <p:txBody>
          <a:bodyPr wrap="square" rtlCol="0">
            <a:spAutoFit/>
          </a:bodyPr>
          <a:lstStyle/>
          <a:p>
            <a:r>
              <a:rPr lang="en-GB" sz="1400" i="1" dirty="0">
                <a:latin typeface="Trebuchet MS" panose="020B0603020202020204" pitchFamily="34" charset="0"/>
              </a:rPr>
              <a:t>Applications must be submitted using the application form provided. CVs will not be considered.  In line with safer recruitment guidance, we normally request references after shortlisting and before interview. Please supply the official email addresses of your referees for us to contact. </a:t>
            </a:r>
          </a:p>
        </p:txBody>
      </p:sp>
    </p:spTree>
    <p:extLst>
      <p:ext uri="{BB962C8B-B14F-4D97-AF65-F5344CB8AC3E}">
        <p14:creationId xmlns:p14="http://schemas.microsoft.com/office/powerpoint/2010/main" val="4268078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ACB129D-B884-2F41-8C17-8A082A37817D}"/>
              </a:ext>
            </a:extLst>
          </p:cNvPr>
          <p:cNvSpPr/>
          <p:nvPr/>
        </p:nvSpPr>
        <p:spPr>
          <a:xfrm>
            <a:off x="3247697" y="1744717"/>
            <a:ext cx="8944303" cy="3849833"/>
          </a:xfrm>
          <a:prstGeom prst="rect">
            <a:avLst/>
          </a:prstGeom>
          <a:solidFill>
            <a:srgbClr val="55345A">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334D430-3947-8146-9C4A-CE1DEF749A43}"/>
              </a:ext>
            </a:extLst>
          </p:cNvPr>
          <p:cNvSpPr/>
          <p:nvPr/>
        </p:nvSpPr>
        <p:spPr>
          <a:xfrm>
            <a:off x="0" y="0"/>
            <a:ext cx="12192001" cy="1744717"/>
          </a:xfrm>
          <a:prstGeom prst="rect">
            <a:avLst/>
          </a:prstGeom>
          <a:solidFill>
            <a:srgbClr val="55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DDE70A15-71C4-5741-96FF-2DE8366135FF}"/>
              </a:ext>
            </a:extLst>
          </p:cNvPr>
          <p:cNvSpPr txBox="1"/>
          <p:nvPr/>
        </p:nvSpPr>
        <p:spPr>
          <a:xfrm>
            <a:off x="370148" y="948440"/>
            <a:ext cx="5084721" cy="584775"/>
          </a:xfrm>
          <a:prstGeom prst="rect">
            <a:avLst/>
          </a:prstGeom>
          <a:noFill/>
        </p:spPr>
        <p:txBody>
          <a:bodyPr wrap="square" rtlCol="0">
            <a:spAutoFit/>
          </a:bodyPr>
          <a:lstStyle/>
          <a:p>
            <a:r>
              <a:rPr lang="en-US" sz="3200" dirty="0">
                <a:solidFill>
                  <a:schemeClr val="bg1"/>
                </a:solidFill>
                <a:latin typeface="Work Sans Light" pitchFamily="2" charset="77"/>
              </a:rPr>
              <a:t>Introducing the LDBS</a:t>
            </a:r>
          </a:p>
        </p:txBody>
      </p:sp>
      <p:sp>
        <p:nvSpPr>
          <p:cNvPr id="14" name="TextBox 13">
            <a:extLst>
              <a:ext uri="{FF2B5EF4-FFF2-40B4-BE49-F238E27FC236}">
                <a16:creationId xmlns:a16="http://schemas.microsoft.com/office/drawing/2014/main" id="{91F21916-4250-6D4E-834D-B6550CE2D514}"/>
              </a:ext>
            </a:extLst>
          </p:cNvPr>
          <p:cNvSpPr txBox="1"/>
          <p:nvPr/>
        </p:nvSpPr>
        <p:spPr>
          <a:xfrm>
            <a:off x="383753" y="3053010"/>
            <a:ext cx="2446624" cy="923330"/>
          </a:xfrm>
          <a:prstGeom prst="rect">
            <a:avLst/>
          </a:prstGeom>
          <a:noFill/>
        </p:spPr>
        <p:txBody>
          <a:bodyPr wrap="square">
            <a:spAutoFit/>
          </a:bodyPr>
          <a:lstStyle/>
          <a:p>
            <a:pPr algn="l"/>
            <a:r>
              <a:rPr lang="en-GB" sz="1000" u="none" strike="noStrike" dirty="0">
                <a:effectLst/>
                <a:latin typeface="Work Sans Medium" pitchFamily="2" charset="77"/>
              </a:rPr>
              <a:t>There are</a:t>
            </a:r>
          </a:p>
          <a:p>
            <a:pPr algn="l"/>
            <a:r>
              <a:rPr lang="en-GB" sz="2400" u="none" strike="noStrike" dirty="0">
                <a:solidFill>
                  <a:srgbClr val="55345A"/>
                </a:solidFill>
                <a:effectLst/>
                <a:latin typeface="Work Sans Light" pitchFamily="2" charset="77"/>
              </a:rPr>
              <a:t>15</a:t>
            </a:r>
            <a:r>
              <a:rPr lang="en-GB" sz="2400" dirty="0">
                <a:solidFill>
                  <a:srgbClr val="55345A"/>
                </a:solidFill>
                <a:latin typeface="Work Sans Light" pitchFamily="2" charset="77"/>
              </a:rPr>
              <a:t>4</a:t>
            </a:r>
            <a:endParaRPr lang="en-GB" sz="2400" u="none" strike="noStrike" dirty="0">
              <a:solidFill>
                <a:srgbClr val="55345A"/>
              </a:solidFill>
              <a:effectLst/>
              <a:latin typeface="Work Sans Light" pitchFamily="2" charset="77"/>
            </a:endParaRPr>
          </a:p>
          <a:p>
            <a:pPr algn="l"/>
            <a:r>
              <a:rPr lang="en-GB" sz="1000" u="none" strike="noStrike" dirty="0">
                <a:effectLst/>
                <a:latin typeface="Work Sans Medium" pitchFamily="2" charset="77"/>
              </a:rPr>
              <a:t>Church schools in the Diocese</a:t>
            </a:r>
            <a:br>
              <a:rPr lang="en-GB" sz="1000" u="none" strike="noStrike" dirty="0">
                <a:effectLst/>
                <a:latin typeface="Work Sans Medium" pitchFamily="2" charset="77"/>
              </a:rPr>
            </a:br>
            <a:r>
              <a:rPr lang="en-GB" sz="1000" u="none" strike="noStrike" dirty="0">
                <a:effectLst/>
                <a:latin typeface="Work Sans Medium" pitchFamily="2" charset="77"/>
              </a:rPr>
              <a:t>of London:</a:t>
            </a:r>
          </a:p>
        </p:txBody>
      </p:sp>
      <p:sp>
        <p:nvSpPr>
          <p:cNvPr id="15" name="TextBox 14">
            <a:extLst>
              <a:ext uri="{FF2B5EF4-FFF2-40B4-BE49-F238E27FC236}">
                <a16:creationId xmlns:a16="http://schemas.microsoft.com/office/drawing/2014/main" id="{F6B78487-1A40-B946-B324-9F2D3BF52713}"/>
              </a:ext>
            </a:extLst>
          </p:cNvPr>
          <p:cNvSpPr txBox="1"/>
          <p:nvPr/>
        </p:nvSpPr>
        <p:spPr>
          <a:xfrm>
            <a:off x="370148" y="4205292"/>
            <a:ext cx="2446624" cy="923330"/>
          </a:xfrm>
          <a:prstGeom prst="rect">
            <a:avLst/>
          </a:prstGeom>
          <a:noFill/>
        </p:spPr>
        <p:txBody>
          <a:bodyPr wrap="square">
            <a:spAutoFit/>
          </a:bodyPr>
          <a:lstStyle/>
          <a:p>
            <a:pPr algn="l"/>
            <a:r>
              <a:rPr lang="en-GB" sz="2400" u="none" strike="noStrike" dirty="0">
                <a:solidFill>
                  <a:srgbClr val="55345A"/>
                </a:solidFill>
                <a:effectLst/>
                <a:latin typeface="Work Sans Light" pitchFamily="2" charset="77"/>
              </a:rPr>
              <a:t>135</a:t>
            </a:r>
          </a:p>
          <a:p>
            <a:pPr algn="l"/>
            <a:r>
              <a:rPr lang="en-GB" sz="1000" dirty="0">
                <a:latin typeface="Work Sans Medium" pitchFamily="2" charset="77"/>
              </a:rPr>
              <a:t>p</a:t>
            </a:r>
            <a:r>
              <a:rPr lang="en-GB" sz="1000" u="none" strike="noStrike" dirty="0">
                <a:effectLst/>
                <a:latin typeface="Work Sans Medium" pitchFamily="2" charset="77"/>
              </a:rPr>
              <a:t>rimaries with 87 nursery classes.</a:t>
            </a:r>
            <a:br>
              <a:rPr lang="en-GB" sz="1000" u="none" strike="noStrike" dirty="0">
                <a:effectLst/>
                <a:latin typeface="Work Sans Medium" pitchFamily="2" charset="77"/>
              </a:rPr>
            </a:br>
            <a:r>
              <a:rPr lang="en-GB" sz="1000" u="none" strike="noStrike" dirty="0">
                <a:effectLst/>
                <a:latin typeface="Work Sans Medium" pitchFamily="2" charset="77"/>
              </a:rPr>
              <a:t>4 all through, 19 secondary, and 2 schools for children with SEND</a:t>
            </a:r>
          </a:p>
        </p:txBody>
      </p:sp>
      <p:sp>
        <p:nvSpPr>
          <p:cNvPr id="17" name="TextBox 16">
            <a:extLst>
              <a:ext uri="{FF2B5EF4-FFF2-40B4-BE49-F238E27FC236}">
                <a16:creationId xmlns:a16="http://schemas.microsoft.com/office/drawing/2014/main" id="{81530BC8-5A38-F64F-8772-09033FD7CC01}"/>
              </a:ext>
            </a:extLst>
          </p:cNvPr>
          <p:cNvSpPr txBox="1"/>
          <p:nvPr/>
        </p:nvSpPr>
        <p:spPr>
          <a:xfrm>
            <a:off x="370148" y="5412305"/>
            <a:ext cx="2446624" cy="923330"/>
          </a:xfrm>
          <a:prstGeom prst="rect">
            <a:avLst/>
          </a:prstGeom>
          <a:noFill/>
        </p:spPr>
        <p:txBody>
          <a:bodyPr wrap="square">
            <a:spAutoFit/>
          </a:bodyPr>
          <a:lstStyle/>
          <a:p>
            <a:pPr algn="l"/>
            <a:r>
              <a:rPr lang="en-GB" sz="2400" u="none" strike="noStrike" dirty="0">
                <a:solidFill>
                  <a:srgbClr val="55345A"/>
                </a:solidFill>
                <a:effectLst/>
                <a:latin typeface="Work Sans Light" pitchFamily="2" charset="77"/>
              </a:rPr>
              <a:t>Our schools</a:t>
            </a:r>
          </a:p>
          <a:p>
            <a:pPr algn="l"/>
            <a:r>
              <a:rPr lang="en-GB" sz="1000" u="none" strike="noStrike" dirty="0">
                <a:effectLst/>
                <a:latin typeface="Work Sans Medium" pitchFamily="2" charset="77"/>
              </a:rPr>
              <a:t>include Voluntary Aided schools, Single and Multi-Academy Trusts and a Voluntary Controlled school</a:t>
            </a:r>
          </a:p>
        </p:txBody>
      </p:sp>
      <p:sp>
        <p:nvSpPr>
          <p:cNvPr id="22" name="TextBox 21">
            <a:extLst>
              <a:ext uri="{FF2B5EF4-FFF2-40B4-BE49-F238E27FC236}">
                <a16:creationId xmlns:a16="http://schemas.microsoft.com/office/drawing/2014/main" id="{F82EF72C-85C1-944E-83AE-F8B23F7274E5}"/>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APPLICANT PACK</a:t>
            </a:r>
          </a:p>
        </p:txBody>
      </p:sp>
      <p:sp>
        <p:nvSpPr>
          <p:cNvPr id="33" name="TextBox 32">
            <a:extLst>
              <a:ext uri="{FF2B5EF4-FFF2-40B4-BE49-F238E27FC236}">
                <a16:creationId xmlns:a16="http://schemas.microsoft.com/office/drawing/2014/main" id="{43327E73-1AAE-F149-B21A-47E76462F86D}"/>
              </a:ext>
            </a:extLst>
          </p:cNvPr>
          <p:cNvSpPr txBox="1"/>
          <p:nvPr/>
        </p:nvSpPr>
        <p:spPr>
          <a:xfrm>
            <a:off x="370148" y="2050664"/>
            <a:ext cx="2572749" cy="830997"/>
          </a:xfrm>
          <a:prstGeom prst="rect">
            <a:avLst/>
          </a:prstGeom>
          <a:noFill/>
        </p:spPr>
        <p:txBody>
          <a:bodyPr wrap="square" rtlCol="0">
            <a:spAutoFit/>
          </a:bodyPr>
          <a:lstStyle/>
          <a:p>
            <a:r>
              <a:rPr lang="en-GB" sz="1600" b="1" u="none" strike="noStrike" dirty="0">
                <a:solidFill>
                  <a:srgbClr val="55345A"/>
                </a:solidFill>
                <a:effectLst/>
                <a:latin typeface="Work Sans SemiBold" pitchFamily="2" charset="77"/>
              </a:rPr>
              <a:t>We have been serving and supporting schools since 1836</a:t>
            </a:r>
          </a:p>
        </p:txBody>
      </p:sp>
      <p:sp>
        <p:nvSpPr>
          <p:cNvPr id="39" name="TextBox 38">
            <a:extLst>
              <a:ext uri="{FF2B5EF4-FFF2-40B4-BE49-F238E27FC236}">
                <a16:creationId xmlns:a16="http://schemas.microsoft.com/office/drawing/2014/main" id="{1F698756-50A7-FA47-9268-39ED43222241}"/>
              </a:ext>
            </a:extLst>
          </p:cNvPr>
          <p:cNvSpPr txBox="1"/>
          <p:nvPr/>
        </p:nvSpPr>
        <p:spPr>
          <a:xfrm>
            <a:off x="9927771" y="305948"/>
            <a:ext cx="1879917" cy="230832"/>
          </a:xfrm>
          <a:prstGeom prst="rect">
            <a:avLst/>
          </a:prstGeom>
          <a:noFill/>
        </p:spPr>
        <p:txBody>
          <a:bodyPr wrap="square" rtlCol="0">
            <a:spAutoFit/>
          </a:bodyPr>
          <a:lstStyle/>
          <a:p>
            <a:pPr algn="r"/>
            <a:r>
              <a:rPr lang="en-US" sz="900" b="1" dirty="0">
                <a:solidFill>
                  <a:schemeClr val="bg1"/>
                </a:solidFill>
                <a:latin typeface="Work Sans SemiBold" pitchFamily="2" charset="77"/>
              </a:rPr>
              <a:t>EXECUTIVE HEADTEACHER</a:t>
            </a:r>
          </a:p>
        </p:txBody>
      </p:sp>
      <p:sp>
        <p:nvSpPr>
          <p:cNvPr id="28" name="TextBox 27">
            <a:extLst>
              <a:ext uri="{FF2B5EF4-FFF2-40B4-BE49-F238E27FC236}">
                <a16:creationId xmlns:a16="http://schemas.microsoft.com/office/drawing/2014/main" id="{BDCBA178-BEC5-8D46-AE77-4884A2F7F124}"/>
              </a:ext>
            </a:extLst>
          </p:cNvPr>
          <p:cNvSpPr txBox="1"/>
          <p:nvPr/>
        </p:nvSpPr>
        <p:spPr>
          <a:xfrm>
            <a:off x="3807033" y="2065578"/>
            <a:ext cx="6552514" cy="338554"/>
          </a:xfrm>
          <a:prstGeom prst="rect">
            <a:avLst/>
          </a:prstGeom>
          <a:noFill/>
        </p:spPr>
        <p:txBody>
          <a:bodyPr wrap="square" rtlCol="0">
            <a:spAutoFit/>
          </a:bodyPr>
          <a:lstStyle/>
          <a:p>
            <a:r>
              <a:rPr lang="en-GB" sz="1600" b="1" u="none" strike="noStrike" dirty="0">
                <a:solidFill>
                  <a:srgbClr val="55345A"/>
                </a:solidFill>
                <a:effectLst/>
                <a:latin typeface="Work Sans SemiBold" pitchFamily="2" charset="77"/>
              </a:rPr>
              <a:t>Our schools are distinctively Christian in ethos</a:t>
            </a:r>
          </a:p>
        </p:txBody>
      </p:sp>
      <p:sp>
        <p:nvSpPr>
          <p:cNvPr id="29" name="TextBox 28">
            <a:extLst>
              <a:ext uri="{FF2B5EF4-FFF2-40B4-BE49-F238E27FC236}">
                <a16:creationId xmlns:a16="http://schemas.microsoft.com/office/drawing/2014/main" id="{A6803AE3-A46F-574D-AD8D-F2F3C37BF40B}"/>
              </a:ext>
            </a:extLst>
          </p:cNvPr>
          <p:cNvSpPr txBox="1"/>
          <p:nvPr/>
        </p:nvSpPr>
        <p:spPr>
          <a:xfrm>
            <a:off x="6586911" y="2559482"/>
            <a:ext cx="2446624" cy="1369606"/>
          </a:xfrm>
          <a:prstGeom prst="rect">
            <a:avLst/>
          </a:prstGeom>
          <a:noFill/>
        </p:spPr>
        <p:txBody>
          <a:bodyPr wrap="square">
            <a:spAutoFit/>
          </a:bodyPr>
          <a:lstStyle/>
          <a:p>
            <a:pPr algn="l"/>
            <a:r>
              <a:rPr lang="en-GB" sz="1000" u="none" strike="noStrike" dirty="0">
                <a:effectLst/>
                <a:latin typeface="Work Sans Medium" pitchFamily="2" charset="77"/>
              </a:rPr>
              <a:t>We support schools to provide</a:t>
            </a:r>
          </a:p>
          <a:p>
            <a:pPr algn="l"/>
            <a:r>
              <a:rPr lang="en-GB" sz="2400" u="none" strike="noStrike" dirty="0">
                <a:solidFill>
                  <a:srgbClr val="55345A"/>
                </a:solidFill>
                <a:effectLst/>
                <a:latin typeface="Work Sans Light" pitchFamily="2" charset="77"/>
              </a:rPr>
              <a:t>high quality</a:t>
            </a:r>
            <a:br>
              <a:rPr lang="en-GB" sz="2400" u="none" strike="noStrike" dirty="0">
                <a:solidFill>
                  <a:srgbClr val="55345A"/>
                </a:solidFill>
                <a:effectLst/>
                <a:latin typeface="Work Sans Light" pitchFamily="2" charset="77"/>
              </a:rPr>
            </a:br>
            <a:r>
              <a:rPr lang="en-GB" sz="2400" u="none" strike="noStrike" dirty="0">
                <a:solidFill>
                  <a:srgbClr val="55345A"/>
                </a:solidFill>
                <a:effectLst/>
                <a:latin typeface="Work Sans Light" pitchFamily="2" charset="77"/>
              </a:rPr>
              <a:t>Collective</a:t>
            </a:r>
            <a:br>
              <a:rPr lang="en-GB" sz="2400" u="none" strike="noStrike" dirty="0">
                <a:solidFill>
                  <a:srgbClr val="55345A"/>
                </a:solidFill>
                <a:effectLst/>
                <a:latin typeface="Work Sans Light" pitchFamily="2" charset="77"/>
              </a:rPr>
            </a:br>
            <a:r>
              <a:rPr lang="en-GB" sz="2400" u="none" strike="noStrike" dirty="0">
                <a:solidFill>
                  <a:srgbClr val="55345A"/>
                </a:solidFill>
                <a:effectLst/>
                <a:latin typeface="Work Sans Light" pitchFamily="2" charset="77"/>
              </a:rPr>
              <a:t>Worship</a:t>
            </a:r>
          </a:p>
        </p:txBody>
      </p:sp>
      <p:sp>
        <p:nvSpPr>
          <p:cNvPr id="30" name="TextBox 29">
            <a:extLst>
              <a:ext uri="{FF2B5EF4-FFF2-40B4-BE49-F238E27FC236}">
                <a16:creationId xmlns:a16="http://schemas.microsoft.com/office/drawing/2014/main" id="{2663EDB6-2395-0942-A70D-CD80B54BE3AE}"/>
              </a:ext>
            </a:extLst>
          </p:cNvPr>
          <p:cNvSpPr txBox="1"/>
          <p:nvPr/>
        </p:nvSpPr>
        <p:spPr>
          <a:xfrm>
            <a:off x="9417847" y="2561944"/>
            <a:ext cx="2446624" cy="769441"/>
          </a:xfrm>
          <a:prstGeom prst="rect">
            <a:avLst/>
          </a:prstGeom>
          <a:noFill/>
        </p:spPr>
        <p:txBody>
          <a:bodyPr wrap="square">
            <a:spAutoFit/>
          </a:bodyPr>
          <a:lstStyle/>
          <a:p>
            <a:pPr algn="l"/>
            <a:r>
              <a:rPr lang="en-GB" sz="1000" u="none" strike="noStrike" dirty="0">
                <a:effectLst/>
                <a:latin typeface="Work Sans Medium" pitchFamily="2" charset="77"/>
              </a:rPr>
              <a:t>We support</a:t>
            </a:r>
          </a:p>
          <a:p>
            <a:pPr algn="l"/>
            <a:r>
              <a:rPr lang="en-GB" sz="2400" dirty="0">
                <a:solidFill>
                  <a:srgbClr val="55345A"/>
                </a:solidFill>
                <a:latin typeface="Work Sans Light" pitchFamily="2" charset="77"/>
              </a:rPr>
              <a:t>c</a:t>
            </a:r>
            <a:r>
              <a:rPr lang="en-GB" sz="2400" u="none" strike="noStrike" dirty="0">
                <a:solidFill>
                  <a:srgbClr val="55345A"/>
                </a:solidFill>
                <a:effectLst/>
                <a:latin typeface="Work Sans Light" pitchFamily="2" charset="77"/>
              </a:rPr>
              <a:t>haplaincy</a:t>
            </a:r>
          </a:p>
          <a:p>
            <a:r>
              <a:rPr lang="en-GB" sz="1000" dirty="0">
                <a:latin typeface="Work Sans Medium" pitchFamily="2" charset="77"/>
              </a:rPr>
              <a:t>i</a:t>
            </a:r>
            <a:r>
              <a:rPr lang="en-GB" sz="1000" u="none" strike="noStrike" dirty="0">
                <a:effectLst/>
                <a:latin typeface="Work Sans Medium" pitchFamily="2" charset="77"/>
              </a:rPr>
              <a:t>n educational settings</a:t>
            </a:r>
          </a:p>
        </p:txBody>
      </p:sp>
      <p:sp>
        <p:nvSpPr>
          <p:cNvPr id="40" name="TextBox 39">
            <a:extLst>
              <a:ext uri="{FF2B5EF4-FFF2-40B4-BE49-F238E27FC236}">
                <a16:creationId xmlns:a16="http://schemas.microsoft.com/office/drawing/2014/main" id="{48DE466A-8F6C-C04E-8631-686D4885A230}"/>
              </a:ext>
            </a:extLst>
          </p:cNvPr>
          <p:cNvSpPr txBox="1"/>
          <p:nvPr/>
        </p:nvSpPr>
        <p:spPr>
          <a:xfrm>
            <a:off x="3807033" y="2559482"/>
            <a:ext cx="2446624" cy="1169551"/>
          </a:xfrm>
          <a:prstGeom prst="rect">
            <a:avLst/>
          </a:prstGeom>
          <a:noFill/>
        </p:spPr>
        <p:txBody>
          <a:bodyPr wrap="square">
            <a:spAutoFit/>
          </a:bodyPr>
          <a:lstStyle/>
          <a:p>
            <a:pPr algn="l"/>
            <a:r>
              <a:rPr lang="en-GB" sz="2400" u="none" strike="noStrike" dirty="0">
                <a:solidFill>
                  <a:srgbClr val="55345A"/>
                </a:solidFill>
                <a:effectLst/>
                <a:latin typeface="Work Sans Light" pitchFamily="2" charset="77"/>
              </a:rPr>
              <a:t>Christian distinctiveness</a:t>
            </a:r>
          </a:p>
          <a:p>
            <a:pPr algn="l"/>
            <a:r>
              <a:rPr lang="en-GB" sz="1000" dirty="0">
                <a:latin typeface="Work Sans Medium" pitchFamily="2" charset="77"/>
              </a:rPr>
              <a:t>should shape everything that happens in a Church school</a:t>
            </a:r>
            <a:endParaRPr lang="en-GB" sz="1000" u="none" strike="noStrike" dirty="0">
              <a:effectLst/>
              <a:latin typeface="Work Sans Medium" pitchFamily="2" charset="77"/>
            </a:endParaRPr>
          </a:p>
        </p:txBody>
      </p:sp>
      <p:sp>
        <p:nvSpPr>
          <p:cNvPr id="41" name="TextBox 40">
            <a:extLst>
              <a:ext uri="{FF2B5EF4-FFF2-40B4-BE49-F238E27FC236}">
                <a16:creationId xmlns:a16="http://schemas.microsoft.com/office/drawing/2014/main" id="{8494AEC1-A05B-1C4D-B495-5743D913CA98}"/>
              </a:ext>
            </a:extLst>
          </p:cNvPr>
          <p:cNvSpPr txBox="1"/>
          <p:nvPr/>
        </p:nvSpPr>
        <p:spPr>
          <a:xfrm>
            <a:off x="3807033" y="4155024"/>
            <a:ext cx="2446624" cy="923330"/>
          </a:xfrm>
          <a:prstGeom prst="rect">
            <a:avLst/>
          </a:prstGeom>
          <a:noFill/>
        </p:spPr>
        <p:txBody>
          <a:bodyPr wrap="square">
            <a:spAutoFit/>
          </a:bodyPr>
          <a:lstStyle/>
          <a:p>
            <a:pPr algn="l"/>
            <a:r>
              <a:rPr lang="en-GB" sz="1000" u="none" strike="noStrike" dirty="0">
                <a:effectLst/>
                <a:latin typeface="Work Sans Medium" pitchFamily="2" charset="77"/>
              </a:rPr>
              <a:t>We support Churches and</a:t>
            </a:r>
            <a:br>
              <a:rPr lang="en-GB" sz="1000" u="none" strike="noStrike" dirty="0">
                <a:effectLst/>
                <a:latin typeface="Work Sans Medium" pitchFamily="2" charset="77"/>
              </a:rPr>
            </a:br>
            <a:r>
              <a:rPr lang="en-GB" sz="1000" u="none" strike="noStrike" dirty="0">
                <a:effectLst/>
                <a:latin typeface="Work Sans Medium" pitchFamily="2" charset="77"/>
              </a:rPr>
              <a:t>schools to</a:t>
            </a:r>
          </a:p>
          <a:p>
            <a:pPr algn="l"/>
            <a:r>
              <a:rPr lang="en-GB" sz="2400" dirty="0">
                <a:solidFill>
                  <a:srgbClr val="55345A"/>
                </a:solidFill>
                <a:latin typeface="Work Sans Light" pitchFamily="2" charset="77"/>
              </a:rPr>
              <a:t>work together</a:t>
            </a:r>
            <a:endParaRPr lang="en-GB" sz="2400" u="none" strike="noStrike" dirty="0">
              <a:solidFill>
                <a:srgbClr val="55345A"/>
              </a:solidFill>
              <a:effectLst/>
              <a:latin typeface="Work Sans Light" pitchFamily="2" charset="77"/>
            </a:endParaRPr>
          </a:p>
          <a:p>
            <a:r>
              <a:rPr lang="en-GB" sz="1000" dirty="0">
                <a:latin typeface="Work Sans Medium" pitchFamily="2" charset="77"/>
              </a:rPr>
              <a:t>for mutual benefit</a:t>
            </a:r>
            <a:endParaRPr lang="en-GB" sz="1000" u="none" strike="noStrike" dirty="0">
              <a:effectLst/>
              <a:latin typeface="Work Sans Medium" pitchFamily="2" charset="77"/>
            </a:endParaRPr>
          </a:p>
        </p:txBody>
      </p:sp>
      <p:sp>
        <p:nvSpPr>
          <p:cNvPr id="42" name="TextBox 41">
            <a:extLst>
              <a:ext uri="{FF2B5EF4-FFF2-40B4-BE49-F238E27FC236}">
                <a16:creationId xmlns:a16="http://schemas.microsoft.com/office/drawing/2014/main" id="{0F860B23-7DB4-4940-B4A4-7F366D613C72}"/>
              </a:ext>
            </a:extLst>
          </p:cNvPr>
          <p:cNvSpPr txBox="1"/>
          <p:nvPr/>
        </p:nvSpPr>
        <p:spPr>
          <a:xfrm>
            <a:off x="6586911" y="4094580"/>
            <a:ext cx="2446624" cy="1231106"/>
          </a:xfrm>
          <a:prstGeom prst="rect">
            <a:avLst/>
          </a:prstGeom>
          <a:noFill/>
        </p:spPr>
        <p:txBody>
          <a:bodyPr wrap="square">
            <a:spAutoFit/>
          </a:bodyPr>
          <a:lstStyle/>
          <a:p>
            <a:pPr algn="l"/>
            <a:r>
              <a:rPr lang="en-GB" sz="1000" u="none" strike="noStrike" dirty="0">
                <a:effectLst/>
                <a:latin typeface="Work Sans Medium" pitchFamily="2" charset="77"/>
              </a:rPr>
              <a:t>There are almost</a:t>
            </a:r>
          </a:p>
          <a:p>
            <a:pPr algn="l"/>
            <a:r>
              <a:rPr lang="en-GB" sz="2400" dirty="0">
                <a:solidFill>
                  <a:srgbClr val="55345A"/>
                </a:solidFill>
                <a:latin typeface="Work Sans Light" pitchFamily="2" charset="77"/>
              </a:rPr>
              <a:t>300</a:t>
            </a:r>
            <a:endParaRPr lang="en-GB" sz="2400" u="none" strike="noStrike" dirty="0">
              <a:solidFill>
                <a:srgbClr val="55345A"/>
              </a:solidFill>
              <a:effectLst/>
              <a:latin typeface="Work Sans Light" pitchFamily="2" charset="77"/>
            </a:endParaRPr>
          </a:p>
          <a:p>
            <a:r>
              <a:rPr lang="en-GB" sz="1000" dirty="0">
                <a:latin typeface="Work Sans Medium" pitchFamily="2" charset="77"/>
              </a:rPr>
              <a:t>LDBS appointed Foundation  governors and trustees serving on the boards of Church schools across London</a:t>
            </a:r>
            <a:endParaRPr lang="en-GB" sz="1000" u="none" strike="noStrike" dirty="0">
              <a:effectLst/>
              <a:latin typeface="Work Sans Medium" pitchFamily="2" charset="77"/>
            </a:endParaRPr>
          </a:p>
        </p:txBody>
      </p:sp>
      <p:sp>
        <p:nvSpPr>
          <p:cNvPr id="43" name="TextBox 42">
            <a:extLst>
              <a:ext uri="{FF2B5EF4-FFF2-40B4-BE49-F238E27FC236}">
                <a16:creationId xmlns:a16="http://schemas.microsoft.com/office/drawing/2014/main" id="{67FAD79F-8530-EB4D-A324-82FE352D20B1}"/>
              </a:ext>
            </a:extLst>
          </p:cNvPr>
          <p:cNvSpPr txBox="1"/>
          <p:nvPr/>
        </p:nvSpPr>
        <p:spPr>
          <a:xfrm>
            <a:off x="9417847" y="3589739"/>
            <a:ext cx="2389841" cy="1538883"/>
          </a:xfrm>
          <a:prstGeom prst="rect">
            <a:avLst/>
          </a:prstGeom>
          <a:noFill/>
        </p:spPr>
        <p:txBody>
          <a:bodyPr wrap="square">
            <a:spAutoFit/>
          </a:bodyPr>
          <a:lstStyle/>
          <a:p>
            <a:pPr algn="l"/>
            <a:r>
              <a:rPr lang="en-GB" sz="1000" u="none" strike="noStrike" dirty="0">
                <a:effectLst/>
                <a:latin typeface="Work Sans Medium" pitchFamily="2" charset="77"/>
              </a:rPr>
              <a:t>Outcomes from the Statutory Inspection of Anglican and Methodist Schools (SIAMS) reflect the Christian distinctiveness of our schools: more of our schools are rated as</a:t>
            </a:r>
          </a:p>
          <a:p>
            <a:pPr algn="l"/>
            <a:r>
              <a:rPr lang="en-GB" sz="2400" dirty="0">
                <a:solidFill>
                  <a:srgbClr val="55345A"/>
                </a:solidFill>
                <a:latin typeface="Work Sans Light" pitchFamily="2" charset="77"/>
              </a:rPr>
              <a:t>Excellent</a:t>
            </a:r>
            <a:endParaRPr lang="en-GB" sz="2400" u="none" strike="noStrike" dirty="0">
              <a:solidFill>
                <a:srgbClr val="55345A"/>
              </a:solidFill>
              <a:effectLst/>
              <a:latin typeface="Work Sans Light" pitchFamily="2" charset="77"/>
            </a:endParaRPr>
          </a:p>
          <a:p>
            <a:pPr algn="l"/>
            <a:r>
              <a:rPr lang="en-GB" sz="1000" u="none" strike="noStrike" dirty="0">
                <a:effectLst/>
                <a:latin typeface="Work Sans Medium" pitchFamily="2" charset="77"/>
              </a:rPr>
              <a:t>than the national average.</a:t>
            </a:r>
          </a:p>
        </p:txBody>
      </p:sp>
      <p:sp>
        <p:nvSpPr>
          <p:cNvPr id="44" name="Rectangle 43">
            <a:extLst>
              <a:ext uri="{FF2B5EF4-FFF2-40B4-BE49-F238E27FC236}">
                <a16:creationId xmlns:a16="http://schemas.microsoft.com/office/drawing/2014/main" id="{061E7B61-0367-984F-A889-C8341A127E9B}"/>
              </a:ext>
            </a:extLst>
          </p:cNvPr>
          <p:cNvSpPr/>
          <p:nvPr/>
        </p:nvSpPr>
        <p:spPr>
          <a:xfrm flipV="1">
            <a:off x="3247697" y="5594302"/>
            <a:ext cx="8944303" cy="1263698"/>
          </a:xfrm>
          <a:prstGeom prst="rect">
            <a:avLst/>
          </a:prstGeom>
          <a:solidFill>
            <a:srgbClr val="55345A">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Box 44">
            <a:extLst>
              <a:ext uri="{FF2B5EF4-FFF2-40B4-BE49-F238E27FC236}">
                <a16:creationId xmlns:a16="http://schemas.microsoft.com/office/drawing/2014/main" id="{56F0168F-6857-0143-A83A-208155E4F24B}"/>
              </a:ext>
            </a:extLst>
          </p:cNvPr>
          <p:cNvSpPr txBox="1"/>
          <p:nvPr/>
        </p:nvSpPr>
        <p:spPr>
          <a:xfrm>
            <a:off x="3807032" y="5867016"/>
            <a:ext cx="7770005" cy="646331"/>
          </a:xfrm>
          <a:prstGeom prst="rect">
            <a:avLst/>
          </a:prstGeom>
          <a:noFill/>
        </p:spPr>
        <p:txBody>
          <a:bodyPr wrap="square">
            <a:spAutoFit/>
          </a:bodyPr>
          <a:lstStyle/>
          <a:p>
            <a:r>
              <a:rPr lang="en-GB" sz="1800" dirty="0">
                <a:solidFill>
                  <a:srgbClr val="55345A"/>
                </a:solidFill>
                <a:latin typeface="Work Sans Light" pitchFamily="2" charset="77"/>
              </a:rPr>
              <a:t>“I have come in order that you might have life – life in all its fullness.” </a:t>
            </a:r>
            <a:r>
              <a:rPr lang="en-GB" sz="1800" dirty="0">
                <a:solidFill>
                  <a:srgbClr val="55345A"/>
                </a:solidFill>
                <a:latin typeface="Work Sans Medium" pitchFamily="2" charset="77"/>
              </a:rPr>
              <a:t>John 10:10</a:t>
            </a:r>
            <a:endParaRPr lang="en-GB" sz="1800" u="none" strike="noStrike" dirty="0">
              <a:solidFill>
                <a:srgbClr val="55345A"/>
              </a:solidFill>
              <a:effectLst/>
              <a:latin typeface="Work Sans Medium" pitchFamily="2" charset="77"/>
            </a:endParaRPr>
          </a:p>
        </p:txBody>
      </p:sp>
    </p:spTree>
    <p:extLst>
      <p:ext uri="{BB962C8B-B14F-4D97-AF65-F5344CB8AC3E}">
        <p14:creationId xmlns:p14="http://schemas.microsoft.com/office/powerpoint/2010/main" val="2180562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6C6BAF59-6BBE-9641-8F9A-60F76FA8B99B}"/>
              </a:ext>
            </a:extLst>
          </p:cNvPr>
          <p:cNvSpPr/>
          <p:nvPr/>
        </p:nvSpPr>
        <p:spPr>
          <a:xfrm>
            <a:off x="4337835" y="1744716"/>
            <a:ext cx="7853917" cy="2939517"/>
          </a:xfrm>
          <a:prstGeom prst="rect">
            <a:avLst/>
          </a:prstGeom>
          <a:solidFill>
            <a:srgbClr val="55345A">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AD2D68A0-460C-B246-BE0B-093E594007F2}"/>
              </a:ext>
            </a:extLst>
          </p:cNvPr>
          <p:cNvSpPr/>
          <p:nvPr/>
        </p:nvSpPr>
        <p:spPr>
          <a:xfrm flipH="1">
            <a:off x="-4" y="1744717"/>
            <a:ext cx="4334804" cy="5113283"/>
          </a:xfrm>
          <a:prstGeom prst="rect">
            <a:avLst/>
          </a:prstGeom>
          <a:solidFill>
            <a:srgbClr val="55345A">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C05B2DF-13F3-1943-9FA8-17288B9AD311}"/>
              </a:ext>
            </a:extLst>
          </p:cNvPr>
          <p:cNvSpPr txBox="1"/>
          <p:nvPr/>
        </p:nvSpPr>
        <p:spPr>
          <a:xfrm>
            <a:off x="451773" y="4819525"/>
            <a:ext cx="3499251" cy="400110"/>
          </a:xfrm>
          <a:prstGeom prst="rect">
            <a:avLst/>
          </a:prstGeom>
          <a:noFill/>
        </p:spPr>
        <p:txBody>
          <a:bodyPr wrap="square">
            <a:spAutoFit/>
          </a:bodyPr>
          <a:lstStyle/>
          <a:p>
            <a:pPr algn="l"/>
            <a:r>
              <a:rPr lang="en-GB" sz="1000" u="none" strike="noStrike" dirty="0">
                <a:effectLst/>
                <a:latin typeface="Work Sans Medium" pitchFamily="2" charset="77"/>
              </a:rPr>
              <a:t>They are from the Christian </a:t>
            </a:r>
            <a:r>
              <a:rPr lang="en-GB" sz="1000" dirty="0">
                <a:latin typeface="Work Sans Medium" pitchFamily="2" charset="77"/>
              </a:rPr>
              <a:t>f</a:t>
            </a:r>
            <a:r>
              <a:rPr lang="en-GB" sz="1000" u="none" strike="noStrike" dirty="0">
                <a:effectLst/>
                <a:latin typeface="Work Sans Medium" pitchFamily="2" charset="77"/>
              </a:rPr>
              <a:t>aith, other faith and no faith backgrounds</a:t>
            </a:r>
          </a:p>
        </p:txBody>
      </p:sp>
      <p:sp>
        <p:nvSpPr>
          <p:cNvPr id="25" name="TextBox 24">
            <a:extLst>
              <a:ext uri="{FF2B5EF4-FFF2-40B4-BE49-F238E27FC236}">
                <a16:creationId xmlns:a16="http://schemas.microsoft.com/office/drawing/2014/main" id="{B9CCD525-9AC7-6544-BCD2-55C8095EE3DD}"/>
              </a:ext>
            </a:extLst>
          </p:cNvPr>
          <p:cNvSpPr txBox="1"/>
          <p:nvPr/>
        </p:nvSpPr>
        <p:spPr>
          <a:xfrm>
            <a:off x="457886" y="2739888"/>
            <a:ext cx="1657463" cy="1754326"/>
          </a:xfrm>
          <a:prstGeom prst="rect">
            <a:avLst/>
          </a:prstGeom>
          <a:noFill/>
        </p:spPr>
        <p:txBody>
          <a:bodyPr wrap="square">
            <a:spAutoFit/>
          </a:bodyPr>
          <a:lstStyle/>
          <a:p>
            <a:pPr algn="l"/>
            <a:r>
              <a:rPr lang="en-GB" sz="2400" u="none" strike="noStrike" dirty="0">
                <a:solidFill>
                  <a:srgbClr val="55345A"/>
                </a:solidFill>
                <a:effectLst/>
                <a:latin typeface="Work Sans Light" pitchFamily="2" charset="77"/>
              </a:rPr>
              <a:t>More</a:t>
            </a:r>
            <a:br>
              <a:rPr lang="en-GB" sz="2400" u="none" strike="noStrike" dirty="0">
                <a:solidFill>
                  <a:srgbClr val="55345A"/>
                </a:solidFill>
                <a:effectLst/>
                <a:latin typeface="Work Sans Light" pitchFamily="2" charset="77"/>
              </a:rPr>
            </a:br>
            <a:r>
              <a:rPr lang="en-GB" sz="2400" u="none" strike="noStrike" dirty="0">
                <a:solidFill>
                  <a:srgbClr val="55345A"/>
                </a:solidFill>
                <a:effectLst/>
                <a:latin typeface="Work Sans Light" pitchFamily="2" charset="77"/>
              </a:rPr>
              <a:t>than half</a:t>
            </a:r>
          </a:p>
          <a:p>
            <a:pPr algn="l"/>
            <a:r>
              <a:rPr lang="en-GB" sz="1000" dirty="0">
                <a:latin typeface="Work Sans Medium" pitchFamily="2" charset="77"/>
              </a:rPr>
              <a:t>of pupils in our schools have an Asian, Black, Mixed or Other background. One quarter have a white British background</a:t>
            </a:r>
            <a:endParaRPr lang="en-GB" sz="1000" u="none" strike="noStrike" dirty="0">
              <a:effectLst/>
              <a:latin typeface="Work Sans Medium" pitchFamily="2" charset="77"/>
            </a:endParaRPr>
          </a:p>
        </p:txBody>
      </p:sp>
      <p:sp>
        <p:nvSpPr>
          <p:cNvPr id="26" name="TextBox 25">
            <a:extLst>
              <a:ext uri="{FF2B5EF4-FFF2-40B4-BE49-F238E27FC236}">
                <a16:creationId xmlns:a16="http://schemas.microsoft.com/office/drawing/2014/main" id="{D3C7C276-C093-104A-BCC7-75CC7A04344C}"/>
              </a:ext>
            </a:extLst>
          </p:cNvPr>
          <p:cNvSpPr txBox="1"/>
          <p:nvPr/>
        </p:nvSpPr>
        <p:spPr>
          <a:xfrm>
            <a:off x="2306731" y="2767390"/>
            <a:ext cx="1657463" cy="1846659"/>
          </a:xfrm>
          <a:prstGeom prst="rect">
            <a:avLst/>
          </a:prstGeom>
          <a:noFill/>
        </p:spPr>
        <p:txBody>
          <a:bodyPr wrap="square">
            <a:spAutoFit/>
          </a:bodyPr>
          <a:lstStyle/>
          <a:p>
            <a:pPr algn="l"/>
            <a:r>
              <a:rPr lang="en-GB" sz="1000" u="none" strike="noStrike" dirty="0">
                <a:effectLst/>
                <a:latin typeface="Work Sans Medium" pitchFamily="2" charset="77"/>
              </a:rPr>
              <a:t>Our schools are</a:t>
            </a:r>
          </a:p>
          <a:p>
            <a:pPr algn="l"/>
            <a:r>
              <a:rPr lang="en-GB" sz="2400" u="none" strike="noStrike" dirty="0">
                <a:solidFill>
                  <a:srgbClr val="55345A"/>
                </a:solidFill>
                <a:effectLst/>
                <a:latin typeface="Work Sans Light" pitchFamily="2" charset="77"/>
              </a:rPr>
              <a:t>inclusive:</a:t>
            </a:r>
          </a:p>
          <a:p>
            <a:pPr algn="l"/>
            <a:r>
              <a:rPr lang="en-GB" sz="1000" u="none" strike="noStrike" dirty="0">
                <a:effectLst/>
                <a:latin typeface="Work Sans Medium" pitchFamily="2" charset="77"/>
              </a:rPr>
              <a:t>they have more primary children with a recognised special education need and/or Education Health Care Plan (ECHP) than the London and national averages</a:t>
            </a:r>
          </a:p>
        </p:txBody>
      </p:sp>
      <p:sp>
        <p:nvSpPr>
          <p:cNvPr id="28" name="TextBox 27">
            <a:extLst>
              <a:ext uri="{FF2B5EF4-FFF2-40B4-BE49-F238E27FC236}">
                <a16:creationId xmlns:a16="http://schemas.microsoft.com/office/drawing/2014/main" id="{1ED04891-7BA1-924E-887A-A31DC4CCE21E}"/>
              </a:ext>
            </a:extLst>
          </p:cNvPr>
          <p:cNvSpPr txBox="1"/>
          <p:nvPr/>
        </p:nvSpPr>
        <p:spPr>
          <a:xfrm>
            <a:off x="457887" y="5370951"/>
            <a:ext cx="3582486" cy="1077218"/>
          </a:xfrm>
          <a:prstGeom prst="rect">
            <a:avLst/>
          </a:prstGeom>
          <a:noFill/>
        </p:spPr>
        <p:txBody>
          <a:bodyPr wrap="square">
            <a:spAutoFit/>
          </a:bodyPr>
          <a:lstStyle/>
          <a:p>
            <a:pPr algn="l"/>
            <a:r>
              <a:rPr lang="en-GB" sz="1000" u="none" strike="noStrike" dirty="0">
                <a:effectLst/>
                <a:latin typeface="Work Sans Medium" pitchFamily="2" charset="77"/>
              </a:rPr>
              <a:t>Our schools serve </a:t>
            </a:r>
          </a:p>
          <a:p>
            <a:pPr algn="l"/>
            <a:r>
              <a:rPr lang="en-GB" sz="2400" u="none" strike="noStrike" dirty="0">
                <a:solidFill>
                  <a:srgbClr val="55345A"/>
                </a:solidFill>
                <a:effectLst/>
                <a:latin typeface="Work Sans Light" pitchFamily="2" charset="77"/>
              </a:rPr>
              <a:t>deprived communities:</a:t>
            </a:r>
          </a:p>
          <a:p>
            <a:pPr algn="l"/>
            <a:r>
              <a:rPr lang="en-GB" sz="1000" u="none" strike="noStrike" dirty="0">
                <a:effectLst/>
                <a:latin typeface="Work Sans Medium" pitchFamily="2" charset="77"/>
              </a:rPr>
              <a:t>there are more primary children registered for free school meals in our schools than the London and national averages</a:t>
            </a:r>
          </a:p>
        </p:txBody>
      </p:sp>
      <p:sp>
        <p:nvSpPr>
          <p:cNvPr id="29" name="Rectangle 28">
            <a:extLst>
              <a:ext uri="{FF2B5EF4-FFF2-40B4-BE49-F238E27FC236}">
                <a16:creationId xmlns:a16="http://schemas.microsoft.com/office/drawing/2014/main" id="{92AE49CD-B353-544B-849F-2B749E5FC8BC}"/>
              </a:ext>
            </a:extLst>
          </p:cNvPr>
          <p:cNvSpPr/>
          <p:nvPr/>
        </p:nvSpPr>
        <p:spPr>
          <a:xfrm>
            <a:off x="0" y="0"/>
            <a:ext cx="12192001" cy="1744717"/>
          </a:xfrm>
          <a:prstGeom prst="rect">
            <a:avLst/>
          </a:prstGeom>
          <a:solidFill>
            <a:srgbClr val="55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a:extLst>
              <a:ext uri="{FF2B5EF4-FFF2-40B4-BE49-F238E27FC236}">
                <a16:creationId xmlns:a16="http://schemas.microsoft.com/office/drawing/2014/main" id="{452919B2-34B0-4A40-9089-D93478089B0A}"/>
              </a:ext>
            </a:extLst>
          </p:cNvPr>
          <p:cNvSpPr txBox="1"/>
          <p:nvPr/>
        </p:nvSpPr>
        <p:spPr>
          <a:xfrm>
            <a:off x="370148" y="948440"/>
            <a:ext cx="5084721" cy="584775"/>
          </a:xfrm>
          <a:prstGeom prst="rect">
            <a:avLst/>
          </a:prstGeom>
          <a:noFill/>
        </p:spPr>
        <p:txBody>
          <a:bodyPr wrap="square" rtlCol="0">
            <a:spAutoFit/>
          </a:bodyPr>
          <a:lstStyle/>
          <a:p>
            <a:r>
              <a:rPr lang="en-US" sz="3200" dirty="0">
                <a:solidFill>
                  <a:schemeClr val="bg1"/>
                </a:solidFill>
                <a:latin typeface="Work Sans Light" pitchFamily="2" charset="77"/>
              </a:rPr>
              <a:t>Introducing the LDBS</a:t>
            </a:r>
          </a:p>
        </p:txBody>
      </p:sp>
      <p:sp>
        <p:nvSpPr>
          <p:cNvPr id="34" name="TextBox 33">
            <a:extLst>
              <a:ext uri="{FF2B5EF4-FFF2-40B4-BE49-F238E27FC236}">
                <a16:creationId xmlns:a16="http://schemas.microsoft.com/office/drawing/2014/main" id="{8B08BBD0-FA21-B34C-B265-E078B4AE3E51}"/>
              </a:ext>
            </a:extLst>
          </p:cNvPr>
          <p:cNvSpPr txBox="1"/>
          <p:nvPr/>
        </p:nvSpPr>
        <p:spPr>
          <a:xfrm>
            <a:off x="384312" y="305948"/>
            <a:ext cx="1607738" cy="230832"/>
          </a:xfrm>
          <a:prstGeom prst="rect">
            <a:avLst/>
          </a:prstGeom>
          <a:noFill/>
        </p:spPr>
        <p:txBody>
          <a:bodyPr wrap="square" rtlCol="0">
            <a:spAutoFit/>
          </a:bodyPr>
          <a:lstStyle/>
          <a:p>
            <a:r>
              <a:rPr lang="en-US" sz="900" b="1" dirty="0">
                <a:solidFill>
                  <a:schemeClr val="bg1"/>
                </a:solidFill>
                <a:latin typeface="Work Sans SemiBold" pitchFamily="2" charset="77"/>
              </a:rPr>
              <a:t>APPLICANT PACK</a:t>
            </a:r>
          </a:p>
        </p:txBody>
      </p:sp>
      <p:sp>
        <p:nvSpPr>
          <p:cNvPr id="35" name="TextBox 34">
            <a:extLst>
              <a:ext uri="{FF2B5EF4-FFF2-40B4-BE49-F238E27FC236}">
                <a16:creationId xmlns:a16="http://schemas.microsoft.com/office/drawing/2014/main" id="{DFBFC3DB-10AF-D448-A93C-2691B1DFDF3C}"/>
              </a:ext>
            </a:extLst>
          </p:cNvPr>
          <p:cNvSpPr txBox="1"/>
          <p:nvPr/>
        </p:nvSpPr>
        <p:spPr>
          <a:xfrm>
            <a:off x="9970531" y="305948"/>
            <a:ext cx="1837157" cy="230832"/>
          </a:xfrm>
          <a:prstGeom prst="rect">
            <a:avLst/>
          </a:prstGeom>
          <a:noFill/>
        </p:spPr>
        <p:txBody>
          <a:bodyPr wrap="square" rtlCol="0">
            <a:spAutoFit/>
          </a:bodyPr>
          <a:lstStyle/>
          <a:p>
            <a:pPr algn="r"/>
            <a:r>
              <a:rPr lang="en-US" sz="900" b="1" dirty="0">
                <a:solidFill>
                  <a:schemeClr val="bg1"/>
                </a:solidFill>
                <a:latin typeface="Work Sans SemiBold" pitchFamily="2" charset="77"/>
              </a:rPr>
              <a:t>EXECUTIVE HEADTEACHER</a:t>
            </a:r>
          </a:p>
        </p:txBody>
      </p:sp>
      <p:sp>
        <p:nvSpPr>
          <p:cNvPr id="37" name="TextBox 36">
            <a:extLst>
              <a:ext uri="{FF2B5EF4-FFF2-40B4-BE49-F238E27FC236}">
                <a16:creationId xmlns:a16="http://schemas.microsoft.com/office/drawing/2014/main" id="{D91E3ABF-7304-7643-9D77-771C4F3C5E79}"/>
              </a:ext>
            </a:extLst>
          </p:cNvPr>
          <p:cNvSpPr txBox="1"/>
          <p:nvPr/>
        </p:nvSpPr>
        <p:spPr>
          <a:xfrm>
            <a:off x="4700279" y="2476645"/>
            <a:ext cx="2446624" cy="1107996"/>
          </a:xfrm>
          <a:prstGeom prst="rect">
            <a:avLst/>
          </a:prstGeom>
          <a:noFill/>
        </p:spPr>
        <p:txBody>
          <a:bodyPr wrap="square">
            <a:spAutoFit/>
          </a:bodyPr>
          <a:lstStyle/>
          <a:p>
            <a:pPr algn="l"/>
            <a:r>
              <a:rPr lang="en-GB" sz="2200" u="none" strike="noStrike" dirty="0">
                <a:solidFill>
                  <a:srgbClr val="55345A"/>
                </a:solidFill>
                <a:effectLst/>
                <a:latin typeface="Work Sans Light" pitchFamily="2" charset="77"/>
              </a:rPr>
              <a:t>Training, advice and resources</a:t>
            </a:r>
          </a:p>
          <a:p>
            <a:pPr algn="l"/>
            <a:r>
              <a:rPr lang="en-GB" sz="1000" u="none" strike="noStrike" dirty="0">
                <a:effectLst/>
                <a:latin typeface="Work Sans Medium" pitchFamily="2" charset="77"/>
              </a:rPr>
              <a:t>for school leaders to support school improvement</a:t>
            </a:r>
          </a:p>
        </p:txBody>
      </p:sp>
      <p:sp>
        <p:nvSpPr>
          <p:cNvPr id="38" name="TextBox 37">
            <a:extLst>
              <a:ext uri="{FF2B5EF4-FFF2-40B4-BE49-F238E27FC236}">
                <a16:creationId xmlns:a16="http://schemas.microsoft.com/office/drawing/2014/main" id="{920245D2-EE56-3C4B-92A8-0617F1841E27}"/>
              </a:ext>
            </a:extLst>
          </p:cNvPr>
          <p:cNvSpPr txBox="1"/>
          <p:nvPr/>
        </p:nvSpPr>
        <p:spPr>
          <a:xfrm>
            <a:off x="4718148" y="3757189"/>
            <a:ext cx="1923387" cy="430887"/>
          </a:xfrm>
          <a:prstGeom prst="rect">
            <a:avLst/>
          </a:prstGeom>
          <a:noFill/>
        </p:spPr>
        <p:txBody>
          <a:bodyPr wrap="square">
            <a:spAutoFit/>
          </a:bodyPr>
          <a:lstStyle/>
          <a:p>
            <a:pPr algn="l"/>
            <a:r>
              <a:rPr lang="en-GB" sz="2200" u="none" strike="noStrike" dirty="0">
                <a:solidFill>
                  <a:srgbClr val="55345A"/>
                </a:solidFill>
                <a:effectLst/>
                <a:latin typeface="Work Sans Light" pitchFamily="2" charset="77"/>
              </a:rPr>
              <a:t>HR support</a:t>
            </a:r>
          </a:p>
        </p:txBody>
      </p:sp>
      <p:sp>
        <p:nvSpPr>
          <p:cNvPr id="39" name="TextBox 38">
            <a:extLst>
              <a:ext uri="{FF2B5EF4-FFF2-40B4-BE49-F238E27FC236}">
                <a16:creationId xmlns:a16="http://schemas.microsoft.com/office/drawing/2014/main" id="{0305F895-E6FC-F044-846F-36A32B9EEED4}"/>
              </a:ext>
            </a:extLst>
          </p:cNvPr>
          <p:cNvSpPr txBox="1"/>
          <p:nvPr/>
        </p:nvSpPr>
        <p:spPr>
          <a:xfrm>
            <a:off x="7194456" y="3695554"/>
            <a:ext cx="2432076" cy="769441"/>
          </a:xfrm>
          <a:prstGeom prst="rect">
            <a:avLst/>
          </a:prstGeom>
          <a:noFill/>
        </p:spPr>
        <p:txBody>
          <a:bodyPr wrap="square">
            <a:spAutoFit/>
          </a:bodyPr>
          <a:lstStyle/>
          <a:p>
            <a:pPr algn="l"/>
            <a:r>
              <a:rPr lang="en-GB" sz="2200" u="none" strike="noStrike" dirty="0">
                <a:solidFill>
                  <a:srgbClr val="55345A"/>
                </a:solidFill>
                <a:effectLst/>
                <a:latin typeface="Work Sans Light" pitchFamily="2" charset="77"/>
              </a:rPr>
              <a:t>Data protection support</a:t>
            </a:r>
          </a:p>
        </p:txBody>
      </p:sp>
      <p:sp>
        <p:nvSpPr>
          <p:cNvPr id="40" name="TextBox 39">
            <a:extLst>
              <a:ext uri="{FF2B5EF4-FFF2-40B4-BE49-F238E27FC236}">
                <a16:creationId xmlns:a16="http://schemas.microsoft.com/office/drawing/2014/main" id="{C79E2F06-AAAC-9A4B-A845-7EB6641B9DCE}"/>
              </a:ext>
            </a:extLst>
          </p:cNvPr>
          <p:cNvSpPr txBox="1"/>
          <p:nvPr/>
        </p:nvSpPr>
        <p:spPr>
          <a:xfrm>
            <a:off x="4700279" y="2050665"/>
            <a:ext cx="5270252" cy="338554"/>
          </a:xfrm>
          <a:prstGeom prst="rect">
            <a:avLst/>
          </a:prstGeom>
          <a:noFill/>
        </p:spPr>
        <p:txBody>
          <a:bodyPr wrap="square" rtlCol="0">
            <a:spAutoFit/>
          </a:bodyPr>
          <a:lstStyle/>
          <a:p>
            <a:r>
              <a:rPr lang="en-GB" sz="1600" b="1" u="none" strike="noStrike" dirty="0">
                <a:solidFill>
                  <a:srgbClr val="55345A"/>
                </a:solidFill>
                <a:effectLst/>
                <a:latin typeface="Work Sans SemiBold" pitchFamily="2" charset="77"/>
              </a:rPr>
              <a:t>LDBS provides:</a:t>
            </a:r>
          </a:p>
        </p:txBody>
      </p:sp>
      <p:sp>
        <p:nvSpPr>
          <p:cNvPr id="41" name="TextBox 40">
            <a:extLst>
              <a:ext uri="{FF2B5EF4-FFF2-40B4-BE49-F238E27FC236}">
                <a16:creationId xmlns:a16="http://schemas.microsoft.com/office/drawing/2014/main" id="{B8FDFE24-B897-9344-A068-D29BC17725DF}"/>
              </a:ext>
            </a:extLst>
          </p:cNvPr>
          <p:cNvSpPr txBox="1"/>
          <p:nvPr/>
        </p:nvSpPr>
        <p:spPr>
          <a:xfrm>
            <a:off x="4694166" y="4860567"/>
            <a:ext cx="7761205" cy="338554"/>
          </a:xfrm>
          <a:prstGeom prst="rect">
            <a:avLst/>
          </a:prstGeom>
          <a:noFill/>
        </p:spPr>
        <p:txBody>
          <a:bodyPr wrap="square" rtlCol="0">
            <a:spAutoFit/>
          </a:bodyPr>
          <a:lstStyle/>
          <a:p>
            <a:r>
              <a:rPr lang="en-GB" sz="1600" b="1" u="none" strike="noStrike" dirty="0">
                <a:solidFill>
                  <a:srgbClr val="55345A"/>
                </a:solidFill>
                <a:effectLst/>
                <a:latin typeface="Work Sans SemiBold" pitchFamily="2" charset="77"/>
              </a:rPr>
              <a:t>Our schools transform futures:</a:t>
            </a:r>
          </a:p>
        </p:txBody>
      </p:sp>
      <p:sp>
        <p:nvSpPr>
          <p:cNvPr id="42" name="TextBox 41">
            <a:extLst>
              <a:ext uri="{FF2B5EF4-FFF2-40B4-BE49-F238E27FC236}">
                <a16:creationId xmlns:a16="http://schemas.microsoft.com/office/drawing/2014/main" id="{E7EBDF0C-EC5C-0D47-AF3F-05ECFA0C336E}"/>
              </a:ext>
            </a:extLst>
          </p:cNvPr>
          <p:cNvSpPr txBox="1"/>
          <p:nvPr/>
        </p:nvSpPr>
        <p:spPr>
          <a:xfrm>
            <a:off x="7187182" y="2473599"/>
            <a:ext cx="1952483" cy="1077218"/>
          </a:xfrm>
          <a:prstGeom prst="rect">
            <a:avLst/>
          </a:prstGeom>
          <a:noFill/>
        </p:spPr>
        <p:txBody>
          <a:bodyPr wrap="square">
            <a:spAutoFit/>
          </a:bodyPr>
          <a:lstStyle/>
          <a:p>
            <a:pPr algn="l"/>
            <a:r>
              <a:rPr lang="en-GB" sz="1000" u="none" strike="noStrike" dirty="0">
                <a:effectLst/>
                <a:latin typeface="Work Sans Medium" pitchFamily="2" charset="77"/>
              </a:rPr>
              <a:t>A comprehensive programme of</a:t>
            </a:r>
          </a:p>
          <a:p>
            <a:pPr algn="l"/>
            <a:r>
              <a:rPr lang="en-GB" sz="2200" dirty="0">
                <a:solidFill>
                  <a:srgbClr val="55345A"/>
                </a:solidFill>
                <a:latin typeface="Work Sans Light" pitchFamily="2" charset="77"/>
              </a:rPr>
              <a:t>g</a:t>
            </a:r>
            <a:r>
              <a:rPr lang="en-GB" sz="2200" u="none" strike="noStrike" dirty="0">
                <a:solidFill>
                  <a:srgbClr val="55345A"/>
                </a:solidFill>
                <a:effectLst/>
                <a:latin typeface="Work Sans Light" pitchFamily="2" charset="77"/>
              </a:rPr>
              <a:t>overnor training</a:t>
            </a:r>
            <a:endParaRPr lang="en-GB" sz="2200" u="none" strike="noStrike" dirty="0">
              <a:solidFill>
                <a:srgbClr val="55345A"/>
              </a:solidFill>
              <a:effectLst/>
              <a:latin typeface="Work Sans Medium" pitchFamily="2" charset="77"/>
            </a:endParaRPr>
          </a:p>
        </p:txBody>
      </p:sp>
      <p:sp>
        <p:nvSpPr>
          <p:cNvPr id="44" name="TextBox 43">
            <a:extLst>
              <a:ext uri="{FF2B5EF4-FFF2-40B4-BE49-F238E27FC236}">
                <a16:creationId xmlns:a16="http://schemas.microsoft.com/office/drawing/2014/main" id="{835DFE54-A589-3140-AB80-5242D5AB1026}"/>
              </a:ext>
            </a:extLst>
          </p:cNvPr>
          <p:cNvSpPr txBox="1"/>
          <p:nvPr/>
        </p:nvSpPr>
        <p:spPr>
          <a:xfrm>
            <a:off x="9552697" y="3460184"/>
            <a:ext cx="2264735" cy="1046440"/>
          </a:xfrm>
          <a:prstGeom prst="rect">
            <a:avLst/>
          </a:prstGeom>
          <a:noFill/>
        </p:spPr>
        <p:txBody>
          <a:bodyPr wrap="square">
            <a:spAutoFit/>
          </a:bodyPr>
          <a:lstStyle/>
          <a:p>
            <a:pPr algn="l"/>
            <a:r>
              <a:rPr lang="en-GB" sz="1000" u="none" strike="noStrike" dirty="0">
                <a:effectLst/>
                <a:latin typeface="Work Sans Medium" pitchFamily="2" charset="77"/>
              </a:rPr>
              <a:t>We run a SCITT (School Centred Initial Teacher Training which is rated</a:t>
            </a:r>
          </a:p>
          <a:p>
            <a:pPr algn="l"/>
            <a:r>
              <a:rPr lang="en-GB" sz="2200" u="none" strike="noStrike" dirty="0">
                <a:solidFill>
                  <a:srgbClr val="55345A"/>
                </a:solidFill>
                <a:effectLst/>
                <a:latin typeface="Work Sans Light" pitchFamily="2" charset="77"/>
              </a:rPr>
              <a:t>outstanding</a:t>
            </a:r>
          </a:p>
          <a:p>
            <a:r>
              <a:rPr lang="en-GB" sz="1000" dirty="0">
                <a:latin typeface="Work Sans Medium" pitchFamily="2" charset="77"/>
              </a:rPr>
              <a:t>by Ofsted</a:t>
            </a:r>
            <a:endParaRPr lang="en-GB" sz="1000" u="none" strike="noStrike" dirty="0">
              <a:effectLst/>
              <a:latin typeface="Work Sans Medium" pitchFamily="2" charset="77"/>
            </a:endParaRPr>
          </a:p>
        </p:txBody>
      </p:sp>
      <p:sp>
        <p:nvSpPr>
          <p:cNvPr id="45" name="TextBox 44">
            <a:extLst>
              <a:ext uri="{FF2B5EF4-FFF2-40B4-BE49-F238E27FC236}">
                <a16:creationId xmlns:a16="http://schemas.microsoft.com/office/drawing/2014/main" id="{AEB1851D-EC96-834E-84F4-1BC2BE754992}"/>
              </a:ext>
            </a:extLst>
          </p:cNvPr>
          <p:cNvSpPr txBox="1"/>
          <p:nvPr/>
        </p:nvSpPr>
        <p:spPr>
          <a:xfrm>
            <a:off x="4694165" y="5314800"/>
            <a:ext cx="2452737" cy="1046440"/>
          </a:xfrm>
          <a:prstGeom prst="rect">
            <a:avLst/>
          </a:prstGeom>
          <a:noFill/>
        </p:spPr>
        <p:txBody>
          <a:bodyPr wrap="square">
            <a:spAutoFit/>
          </a:bodyPr>
          <a:lstStyle/>
          <a:p>
            <a:pPr algn="l"/>
            <a:r>
              <a:rPr lang="en-GB" sz="1000" u="none" strike="noStrike" dirty="0">
                <a:effectLst/>
                <a:latin typeface="Work Sans Medium" pitchFamily="2" charset="77"/>
              </a:rPr>
              <a:t>Young people make more progress and attain </a:t>
            </a:r>
            <a:br>
              <a:rPr lang="en-GB" sz="1100" u="none" strike="noStrike" dirty="0">
                <a:solidFill>
                  <a:schemeClr val="tx1">
                    <a:lumMod val="65000"/>
                    <a:lumOff val="35000"/>
                  </a:schemeClr>
                </a:solidFill>
                <a:effectLst/>
                <a:latin typeface="Work Sans Medium" pitchFamily="2" charset="77"/>
              </a:rPr>
            </a:br>
            <a:r>
              <a:rPr lang="en-GB" sz="2200" u="none" strike="noStrike" dirty="0">
                <a:solidFill>
                  <a:srgbClr val="55345A"/>
                </a:solidFill>
                <a:effectLst/>
                <a:latin typeface="Work Sans Light" pitchFamily="2" charset="77"/>
              </a:rPr>
              <a:t>higher standards</a:t>
            </a:r>
          </a:p>
          <a:p>
            <a:pPr algn="l"/>
            <a:r>
              <a:rPr lang="en-GB" sz="1000" u="none" strike="noStrike" dirty="0">
                <a:effectLst/>
                <a:latin typeface="Work Sans Medium" pitchFamily="2" charset="77"/>
              </a:rPr>
              <a:t>in our secondary schools than the London and England averages</a:t>
            </a:r>
          </a:p>
        </p:txBody>
      </p:sp>
      <p:sp>
        <p:nvSpPr>
          <p:cNvPr id="46" name="TextBox 45">
            <a:extLst>
              <a:ext uri="{FF2B5EF4-FFF2-40B4-BE49-F238E27FC236}">
                <a16:creationId xmlns:a16="http://schemas.microsoft.com/office/drawing/2014/main" id="{EFF665DF-FF8F-804E-ABB5-7168CBEB399E}"/>
              </a:ext>
            </a:extLst>
          </p:cNvPr>
          <p:cNvSpPr txBox="1"/>
          <p:nvPr/>
        </p:nvSpPr>
        <p:spPr>
          <a:xfrm>
            <a:off x="7229480" y="5314800"/>
            <a:ext cx="2109191" cy="1046440"/>
          </a:xfrm>
          <a:prstGeom prst="rect">
            <a:avLst/>
          </a:prstGeom>
          <a:noFill/>
        </p:spPr>
        <p:txBody>
          <a:bodyPr wrap="square">
            <a:spAutoFit/>
          </a:bodyPr>
          <a:lstStyle/>
          <a:p>
            <a:pPr algn="l"/>
            <a:r>
              <a:rPr lang="en-GB" sz="1000" u="none" strike="noStrike" dirty="0">
                <a:effectLst/>
                <a:latin typeface="Work Sans Medium" pitchFamily="2" charset="77"/>
              </a:rPr>
              <a:t>Primary children in our schools make</a:t>
            </a:r>
            <a:br>
              <a:rPr lang="en-GB" sz="1100" u="none" strike="noStrike" dirty="0">
                <a:solidFill>
                  <a:schemeClr val="tx1">
                    <a:lumMod val="65000"/>
                    <a:lumOff val="35000"/>
                  </a:schemeClr>
                </a:solidFill>
                <a:effectLst/>
                <a:latin typeface="Work Sans Medium" pitchFamily="2" charset="77"/>
              </a:rPr>
            </a:br>
            <a:r>
              <a:rPr lang="en-GB" sz="2200" u="none" strike="noStrike" dirty="0">
                <a:solidFill>
                  <a:srgbClr val="55345A"/>
                </a:solidFill>
                <a:effectLst/>
                <a:latin typeface="Work Sans Light" pitchFamily="2" charset="77"/>
              </a:rPr>
              <a:t>more progress </a:t>
            </a:r>
            <a:r>
              <a:rPr lang="en-GB" sz="1000" u="none" strike="noStrike" dirty="0">
                <a:effectLst/>
                <a:latin typeface="Work Sans Medium" pitchFamily="2" charset="77"/>
              </a:rPr>
              <a:t>in reading than the London and national averages</a:t>
            </a:r>
          </a:p>
        </p:txBody>
      </p:sp>
      <p:sp>
        <p:nvSpPr>
          <p:cNvPr id="47" name="TextBox 46">
            <a:extLst>
              <a:ext uri="{FF2B5EF4-FFF2-40B4-BE49-F238E27FC236}">
                <a16:creationId xmlns:a16="http://schemas.microsoft.com/office/drawing/2014/main" id="{F77347BA-6A0B-F244-815D-A1DF23E8E4BD}"/>
              </a:ext>
            </a:extLst>
          </p:cNvPr>
          <p:cNvSpPr txBox="1"/>
          <p:nvPr/>
        </p:nvSpPr>
        <p:spPr>
          <a:xfrm>
            <a:off x="9552697" y="5199121"/>
            <a:ext cx="2452737" cy="1384995"/>
          </a:xfrm>
          <a:prstGeom prst="rect">
            <a:avLst/>
          </a:prstGeom>
          <a:noFill/>
        </p:spPr>
        <p:txBody>
          <a:bodyPr wrap="square">
            <a:spAutoFit/>
          </a:bodyPr>
          <a:lstStyle/>
          <a:p>
            <a:pPr algn="l"/>
            <a:r>
              <a:rPr lang="en-GB" sz="2200" u="none" strike="noStrike" dirty="0">
                <a:solidFill>
                  <a:srgbClr val="55345A"/>
                </a:solidFill>
                <a:effectLst/>
                <a:latin typeface="Work Sans Light" pitchFamily="2" charset="77"/>
              </a:rPr>
              <a:t>More primary</a:t>
            </a:r>
            <a:br>
              <a:rPr lang="en-GB" sz="2200" u="none" strike="noStrike" dirty="0">
                <a:solidFill>
                  <a:srgbClr val="55345A"/>
                </a:solidFill>
                <a:effectLst/>
                <a:latin typeface="Work Sans Light" pitchFamily="2" charset="77"/>
              </a:rPr>
            </a:br>
            <a:r>
              <a:rPr lang="en-GB" sz="2200" u="none" strike="noStrike" dirty="0">
                <a:solidFill>
                  <a:srgbClr val="55345A"/>
                </a:solidFill>
                <a:effectLst/>
                <a:latin typeface="Work Sans Light" pitchFamily="2" charset="77"/>
              </a:rPr>
              <a:t>children</a:t>
            </a:r>
          </a:p>
          <a:p>
            <a:pPr algn="l"/>
            <a:r>
              <a:rPr lang="en-GB" sz="1000" u="none" strike="noStrike" dirty="0">
                <a:effectLst/>
                <a:latin typeface="Work Sans Medium" pitchFamily="2" charset="77"/>
              </a:rPr>
              <a:t>In our schools achieve the expected primary schools standards in reading, writing and maths than the London and national averages</a:t>
            </a:r>
          </a:p>
        </p:txBody>
      </p:sp>
      <p:sp>
        <p:nvSpPr>
          <p:cNvPr id="49" name="TextBox 48">
            <a:extLst>
              <a:ext uri="{FF2B5EF4-FFF2-40B4-BE49-F238E27FC236}">
                <a16:creationId xmlns:a16="http://schemas.microsoft.com/office/drawing/2014/main" id="{F9D8EC27-031E-B84E-8547-006C85433628}"/>
              </a:ext>
            </a:extLst>
          </p:cNvPr>
          <p:cNvSpPr txBox="1"/>
          <p:nvPr/>
        </p:nvSpPr>
        <p:spPr>
          <a:xfrm>
            <a:off x="457886" y="2052400"/>
            <a:ext cx="3499251" cy="584775"/>
          </a:xfrm>
          <a:prstGeom prst="rect">
            <a:avLst/>
          </a:prstGeom>
          <a:noFill/>
        </p:spPr>
        <p:txBody>
          <a:bodyPr wrap="square" rtlCol="0">
            <a:spAutoFit/>
          </a:bodyPr>
          <a:lstStyle/>
          <a:p>
            <a:r>
              <a:rPr lang="en-GB" sz="1600" b="1" u="none" strike="noStrike" dirty="0">
                <a:solidFill>
                  <a:srgbClr val="55345A"/>
                </a:solidFill>
                <a:effectLst/>
                <a:latin typeface="Work Sans SemiBold" pitchFamily="2" charset="77"/>
              </a:rPr>
              <a:t>Our schools serve 55,000 young Londoners</a:t>
            </a:r>
          </a:p>
        </p:txBody>
      </p:sp>
      <p:sp>
        <p:nvSpPr>
          <p:cNvPr id="51" name="TextBox 50">
            <a:extLst>
              <a:ext uri="{FF2B5EF4-FFF2-40B4-BE49-F238E27FC236}">
                <a16:creationId xmlns:a16="http://schemas.microsoft.com/office/drawing/2014/main" id="{969CE922-0CCE-0949-936C-63A6BF82B81F}"/>
              </a:ext>
            </a:extLst>
          </p:cNvPr>
          <p:cNvSpPr txBox="1"/>
          <p:nvPr/>
        </p:nvSpPr>
        <p:spPr>
          <a:xfrm>
            <a:off x="9549414" y="2410090"/>
            <a:ext cx="2446624" cy="892552"/>
          </a:xfrm>
          <a:prstGeom prst="rect">
            <a:avLst/>
          </a:prstGeom>
          <a:noFill/>
        </p:spPr>
        <p:txBody>
          <a:bodyPr wrap="square">
            <a:spAutoFit/>
          </a:bodyPr>
          <a:lstStyle/>
          <a:p>
            <a:pPr algn="l"/>
            <a:r>
              <a:rPr lang="en-GB" sz="2200" dirty="0">
                <a:solidFill>
                  <a:srgbClr val="55345A"/>
                </a:solidFill>
                <a:latin typeface="Work Sans Light" pitchFamily="2" charset="77"/>
              </a:rPr>
              <a:t>Many</a:t>
            </a:r>
            <a:endParaRPr lang="en-GB" sz="2200" u="none" strike="noStrike" dirty="0">
              <a:solidFill>
                <a:srgbClr val="55345A"/>
              </a:solidFill>
              <a:effectLst/>
              <a:latin typeface="Work Sans Light" pitchFamily="2" charset="77"/>
            </a:endParaRPr>
          </a:p>
          <a:p>
            <a:pPr algn="l"/>
            <a:r>
              <a:rPr lang="en-GB" sz="1000" dirty="0">
                <a:latin typeface="Work Sans Medium" pitchFamily="2" charset="77"/>
              </a:rPr>
              <a:t>c</a:t>
            </a:r>
            <a:r>
              <a:rPr lang="en-GB" sz="1000" u="none" strike="noStrike" dirty="0">
                <a:effectLst/>
                <a:latin typeface="Work Sans Medium" pitchFamily="2" charset="77"/>
              </a:rPr>
              <a:t>ommunity and Roman Catholic schools buy our school improvement and support services</a:t>
            </a:r>
          </a:p>
        </p:txBody>
      </p:sp>
    </p:spTree>
    <p:extLst>
      <p:ext uri="{BB962C8B-B14F-4D97-AF65-F5344CB8AC3E}">
        <p14:creationId xmlns:p14="http://schemas.microsoft.com/office/powerpoint/2010/main" val="27058117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EDF604-AFA3-BA4F-BD28-7F9107F4D75F}"/>
              </a:ext>
            </a:extLst>
          </p:cNvPr>
          <p:cNvSpPr/>
          <p:nvPr/>
        </p:nvSpPr>
        <p:spPr>
          <a:xfrm>
            <a:off x="-1" y="0"/>
            <a:ext cx="12192001" cy="6858000"/>
          </a:xfrm>
          <a:prstGeom prst="rect">
            <a:avLst/>
          </a:prstGeom>
          <a:solidFill>
            <a:srgbClr val="55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9BF587-A7E6-6940-A5BF-A1C6C6460541}"/>
              </a:ext>
            </a:extLst>
          </p:cNvPr>
          <p:cNvSpPr txBox="1"/>
          <p:nvPr/>
        </p:nvSpPr>
        <p:spPr>
          <a:xfrm>
            <a:off x="2328040" y="4770641"/>
            <a:ext cx="7535917" cy="1369606"/>
          </a:xfrm>
          <a:prstGeom prst="rect">
            <a:avLst/>
          </a:prstGeom>
          <a:noFill/>
        </p:spPr>
        <p:txBody>
          <a:bodyPr wrap="square" rtlCol="0">
            <a:spAutoFit/>
          </a:bodyPr>
          <a:lstStyle/>
          <a:p>
            <a:pPr algn="ctr"/>
            <a:r>
              <a:rPr lang="en-GB" sz="1400" b="1" u="none" strike="noStrike" dirty="0">
                <a:solidFill>
                  <a:schemeClr val="bg1"/>
                </a:solidFill>
                <a:effectLst/>
                <a:latin typeface="Work Sans SemiBold" pitchFamily="2" charset="77"/>
              </a:rPr>
              <a:t>London Diocesan Board for Schools </a:t>
            </a:r>
          </a:p>
          <a:p>
            <a:pPr algn="ctr"/>
            <a:r>
              <a:rPr lang="en-GB" sz="1400" b="1" u="sng" dirty="0">
                <a:solidFill>
                  <a:schemeClr val="bg1"/>
                </a:solidFill>
                <a:latin typeface="Work Sans SemiBold" pitchFamily="2" charset="77"/>
              </a:rPr>
              <a:t>www.ldbs.co.uk</a:t>
            </a:r>
            <a:r>
              <a:rPr lang="en-GB" sz="1400" b="1" strike="noStrike" dirty="0">
                <a:solidFill>
                  <a:schemeClr val="bg1"/>
                </a:solidFill>
                <a:effectLst/>
                <a:latin typeface="Work Sans SemiBold" pitchFamily="2" charset="77"/>
              </a:rPr>
              <a:t>   </a:t>
            </a:r>
            <a:r>
              <a:rPr lang="en-GB" sz="1400" b="1" u="none" strike="noStrike" dirty="0">
                <a:solidFill>
                  <a:schemeClr val="bg1"/>
                </a:solidFill>
                <a:effectLst/>
                <a:latin typeface="Work Sans SemiBold" pitchFamily="2" charset="77"/>
              </a:rPr>
              <a:t>020 7932 1100</a:t>
            </a:r>
          </a:p>
          <a:p>
            <a:pPr algn="ctr"/>
            <a:br>
              <a:rPr lang="en-GB" sz="1100" dirty="0">
                <a:solidFill>
                  <a:schemeClr val="bg1"/>
                </a:solidFill>
                <a:latin typeface="Work Sans Medium" pitchFamily="2" charset="77"/>
              </a:rPr>
            </a:br>
            <a:r>
              <a:rPr lang="en-GB" sz="1100" u="none" strike="noStrike" dirty="0">
                <a:solidFill>
                  <a:schemeClr val="bg1"/>
                </a:solidFill>
                <a:effectLst/>
                <a:latin typeface="Work Sans Medium" pitchFamily="2" charset="77"/>
              </a:rPr>
              <a:t>London Diocesan Board for Schools is a Charitable Company Limited by Guarantee. </a:t>
            </a:r>
            <a:br>
              <a:rPr lang="en-GB" sz="1100" u="none" strike="noStrike" dirty="0">
                <a:solidFill>
                  <a:schemeClr val="bg1"/>
                </a:solidFill>
                <a:effectLst/>
                <a:latin typeface="Work Sans Medium" pitchFamily="2" charset="77"/>
              </a:rPr>
            </a:br>
            <a:r>
              <a:rPr lang="en-GB" sz="1100" u="none" strike="noStrike" dirty="0">
                <a:solidFill>
                  <a:schemeClr val="bg1"/>
                </a:solidFill>
                <a:effectLst/>
                <a:latin typeface="Work Sans Medium" pitchFamily="2" charset="77"/>
              </a:rPr>
              <a:t>Company Registration No 198131. Charity Registration No 313000. </a:t>
            </a:r>
            <a:br>
              <a:rPr lang="en-GB" sz="1100" u="none" strike="noStrike" dirty="0">
                <a:solidFill>
                  <a:schemeClr val="bg1"/>
                </a:solidFill>
                <a:effectLst/>
                <a:latin typeface="Work Sans Medium" pitchFamily="2" charset="77"/>
              </a:rPr>
            </a:br>
            <a:endParaRPr lang="en-GB" sz="1100" u="none" strike="noStrike" dirty="0">
              <a:solidFill>
                <a:schemeClr val="bg1"/>
              </a:solidFill>
              <a:effectLst/>
              <a:latin typeface="Work Sans Medium" pitchFamily="2" charset="77"/>
            </a:endParaRPr>
          </a:p>
          <a:p>
            <a:pPr algn="ctr"/>
            <a:r>
              <a:rPr lang="en-GB" sz="1100" u="none" strike="noStrike" dirty="0">
                <a:solidFill>
                  <a:schemeClr val="bg1"/>
                </a:solidFill>
                <a:effectLst/>
                <a:latin typeface="Work Sans Medium" pitchFamily="2" charset="77"/>
              </a:rPr>
              <a:t>Registered Address: London Diocesan House, 36 </a:t>
            </a:r>
            <a:r>
              <a:rPr lang="en-GB" sz="1100" u="none" strike="noStrike" dirty="0" err="1">
                <a:solidFill>
                  <a:schemeClr val="bg1"/>
                </a:solidFill>
                <a:effectLst/>
                <a:latin typeface="Work Sans Medium" pitchFamily="2" charset="77"/>
              </a:rPr>
              <a:t>Causton</a:t>
            </a:r>
            <a:r>
              <a:rPr lang="en-GB" sz="1100" u="none" strike="noStrike" dirty="0">
                <a:solidFill>
                  <a:schemeClr val="bg1"/>
                </a:solidFill>
                <a:effectLst/>
                <a:latin typeface="Work Sans Medium" pitchFamily="2" charset="77"/>
              </a:rPr>
              <a:t> Street, London, SW1P 4AU</a:t>
            </a:r>
          </a:p>
        </p:txBody>
      </p:sp>
      <p:pic>
        <p:nvPicPr>
          <p:cNvPr id="4" name="Picture 3">
            <a:extLst>
              <a:ext uri="{FF2B5EF4-FFF2-40B4-BE49-F238E27FC236}">
                <a16:creationId xmlns:a16="http://schemas.microsoft.com/office/drawing/2014/main" id="{400E1E39-F441-B14A-8FF9-DBECE8D19446}"/>
              </a:ext>
            </a:extLst>
          </p:cNvPr>
          <p:cNvPicPr>
            <a:picLocks noChangeAspect="1"/>
          </p:cNvPicPr>
          <p:nvPr/>
        </p:nvPicPr>
        <p:blipFill>
          <a:blip r:embed="rId2"/>
          <a:srcRect/>
          <a:stretch/>
        </p:blipFill>
        <p:spPr>
          <a:xfrm>
            <a:off x="5105859" y="2072610"/>
            <a:ext cx="1980278" cy="1980278"/>
          </a:xfrm>
          <a:prstGeom prst="rect">
            <a:avLst/>
          </a:prstGeom>
        </p:spPr>
      </p:pic>
    </p:spTree>
    <p:extLst>
      <p:ext uri="{BB962C8B-B14F-4D97-AF65-F5344CB8AC3E}">
        <p14:creationId xmlns:p14="http://schemas.microsoft.com/office/powerpoint/2010/main" val="29438921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11003</TotalTime>
  <Words>2889</Words>
  <Application>Microsoft Office PowerPoint</Application>
  <PresentationFormat>Widescreen</PresentationFormat>
  <Paragraphs>391</Paragraphs>
  <Slides>17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Arial</vt:lpstr>
      <vt:lpstr>Calibri</vt:lpstr>
      <vt:lpstr>Calibri Light</vt:lpstr>
      <vt:lpstr>Trebuchet MS</vt:lpstr>
      <vt:lpstr>Wingdings</vt:lpstr>
      <vt:lpstr>Work Sans ExtraBold</vt:lpstr>
      <vt:lpstr>Work Sans Light</vt:lpstr>
      <vt:lpstr>Work Sans Medium</vt:lpstr>
      <vt:lpstr>Work Sans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 Barnard</dc:creator>
  <cp:lastModifiedBy>Theresa Crossley</cp:lastModifiedBy>
  <cp:revision>115</cp:revision>
  <cp:lastPrinted>2024-02-20T11:20:20Z</cp:lastPrinted>
  <dcterms:created xsi:type="dcterms:W3CDTF">2022-12-07T09:09:42Z</dcterms:created>
  <dcterms:modified xsi:type="dcterms:W3CDTF">2026-04-20T07:51:23Z</dcterms:modified>
</cp:coreProperties>
</file>